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1D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3395-D93E-4517-8C55-98B8C064028C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66F3-FBB9-4039-8DBE-53ECF2C82B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8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16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579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56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2316" b="5100"/>
          <a:stretch/>
        </p:blipFill>
        <p:spPr>
          <a:xfrm>
            <a:off x="0" y="-27384"/>
            <a:ext cx="9144000" cy="5466745"/>
          </a:xfrm>
          <a:prstGeom prst="rect">
            <a:avLst/>
          </a:prstGeom>
        </p:spPr>
      </p:pic>
      <p:sp>
        <p:nvSpPr>
          <p:cNvPr id="977" name="object 934"/>
          <p:cNvSpPr txBox="1"/>
          <p:nvPr/>
        </p:nvSpPr>
        <p:spPr>
          <a:xfrm>
            <a:off x="470952" y="6145377"/>
            <a:ext cx="230084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0" spc="3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www.dane.gov.co</a:t>
            </a:r>
            <a:endParaRPr sz="1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9" name="20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718" b="1"/>
          <a:stretch/>
        </p:blipFill>
        <p:spPr bwMode="auto">
          <a:xfrm>
            <a:off x="0" y="5301208"/>
            <a:ext cx="9144000" cy="1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0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5"/>
          <a:stretch>
            <a:fillRect/>
          </a:stretch>
        </p:blipFill>
        <p:spPr bwMode="auto">
          <a:xfrm>
            <a:off x="5508625" y="5805264"/>
            <a:ext cx="33559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3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1057377"/>
          </a:xfrm>
          <a:prstGeom prst="rect">
            <a:avLst/>
          </a:prstGeom>
        </p:spPr>
      </p:pic>
      <p:sp>
        <p:nvSpPr>
          <p:cNvPr id="16" name="18 Triángulo isósceles"/>
          <p:cNvSpPr>
            <a:spLocks/>
          </p:cNvSpPr>
          <p:nvPr/>
        </p:nvSpPr>
        <p:spPr bwMode="auto">
          <a:xfrm>
            <a:off x="5347535" y="1524"/>
            <a:ext cx="3693167" cy="1093071"/>
          </a:xfrm>
          <a:custGeom>
            <a:avLst/>
            <a:gdLst>
              <a:gd name="T0" fmla="*/ 0 w 3935697"/>
              <a:gd name="T1" fmla="*/ 1475375 h 1031572"/>
              <a:gd name="T2" fmla="*/ 183406 w 3935697"/>
              <a:gd name="T3" fmla="*/ 0 h 1031572"/>
              <a:gd name="T4" fmla="*/ 1009585 w 3935697"/>
              <a:gd name="T5" fmla="*/ 1454 h 1031572"/>
              <a:gd name="T6" fmla="*/ 1012450 w 3935697"/>
              <a:gd name="T7" fmla="*/ 1473293 h 1031572"/>
              <a:gd name="T8" fmla="*/ 0 w 3935697"/>
              <a:gd name="T9" fmla="*/ 1475375 h 1031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5697"/>
              <a:gd name="T16" fmla="*/ 0 h 1031572"/>
              <a:gd name="T17" fmla="*/ 3935697 w 3935697"/>
              <a:gd name="T18" fmla="*/ 1031572 h 1031572"/>
              <a:gd name="connsiteX0" fmla="*/ 0 w 3935697"/>
              <a:gd name="connsiteY0" fmla="*/ 1074726 h 1074726"/>
              <a:gd name="connsiteX1" fmla="*/ 712892 w 3935697"/>
              <a:gd name="connsiteY1" fmla="*/ 0 h 1074726"/>
              <a:gd name="connsiteX2" fmla="*/ 3924206 w 3935697"/>
              <a:gd name="connsiteY2" fmla="*/ 44171 h 1074726"/>
              <a:gd name="connsiteX3" fmla="*/ 3935346 w 3935697"/>
              <a:gd name="connsiteY3" fmla="*/ 1073271 h 1074726"/>
              <a:gd name="connsiteX4" fmla="*/ 0 w 3935697"/>
              <a:gd name="connsiteY4" fmla="*/ 1074726 h 1074726"/>
              <a:gd name="connsiteX0" fmla="*/ 0 w 3939813"/>
              <a:gd name="connsiteY0" fmla="*/ 1074726 h 1074726"/>
              <a:gd name="connsiteX1" fmla="*/ 712892 w 3939813"/>
              <a:gd name="connsiteY1" fmla="*/ 0 h 1074726"/>
              <a:gd name="connsiteX2" fmla="*/ 3939813 w 3939813"/>
              <a:gd name="connsiteY2" fmla="*/ 8209 h 1074726"/>
              <a:gd name="connsiteX3" fmla="*/ 3935346 w 3939813"/>
              <a:gd name="connsiteY3" fmla="*/ 1073271 h 1074726"/>
              <a:gd name="connsiteX4" fmla="*/ 0 w 3939813"/>
              <a:gd name="connsiteY4" fmla="*/ 1074726 h 107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9813" h="1074726">
                <a:moveTo>
                  <a:pt x="0" y="1074726"/>
                </a:moveTo>
                <a:lnTo>
                  <a:pt x="712892" y="0"/>
                </a:lnTo>
                <a:lnTo>
                  <a:pt x="3939813" y="8209"/>
                </a:lnTo>
                <a:cubicBezTo>
                  <a:pt x="3936827" y="364624"/>
                  <a:pt x="3938332" y="716856"/>
                  <a:pt x="3935346" y="1073271"/>
                </a:cubicBezTo>
                <a:lnTo>
                  <a:pt x="0" y="1074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012160" y="0"/>
            <a:ext cx="3131840" cy="1057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28" name="20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718" b="1"/>
          <a:stretch/>
        </p:blipFill>
        <p:spPr bwMode="auto">
          <a:xfrm>
            <a:off x="0" y="6729624"/>
            <a:ext cx="9144000" cy="1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17 Conector recto"/>
          <p:cNvCxnSpPr>
            <a:cxnSpLocks noChangeShapeType="1"/>
          </p:cNvCxnSpPr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noFill/>
          <a:ln w="6350" algn="ctr">
            <a:solidFill>
              <a:srgbClr val="B6004B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2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5"/>
          <a:stretch>
            <a:fillRect/>
          </a:stretch>
        </p:blipFill>
        <p:spPr bwMode="auto">
          <a:xfrm>
            <a:off x="6084516" y="225483"/>
            <a:ext cx="2852514" cy="61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0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579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698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21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30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911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5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42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315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4A13-AAD6-466C-8ACD-323887F2A71F}" type="datetimeFigureOut">
              <a:rPr lang="es-CO" smtClean="0"/>
              <a:t>22/05/2017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C11E-D8C7-4C74-8E41-78DE15A9A7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82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e.gov.co/files/investigaciones/boletines/educacion/manual_diligenciamiento_EDUC-02_V2_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9"/>
          <p:cNvSpPr txBox="1"/>
          <p:nvPr/>
        </p:nvSpPr>
        <p:spPr>
          <a:xfrm>
            <a:off x="5940152" y="4643844"/>
            <a:ext cx="2595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s-CO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Junio 2017</a:t>
            </a:r>
            <a:endParaRPr lang="es-CO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4643844"/>
            <a:ext cx="3085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>
              <a:spcBef>
                <a:spcPts val="2940"/>
              </a:spcBef>
            </a:pPr>
            <a:r>
              <a:rPr lang="es-MX" spc="70" dirty="0" smtClean="0">
                <a:solidFill>
                  <a:schemeClr val="bg1"/>
                </a:solidFill>
                <a:latin typeface="+mj-lt"/>
                <a:cs typeface="Arial"/>
              </a:rPr>
              <a:t>Bogotá, Colombia.</a:t>
            </a:r>
            <a:endParaRPr lang="es-MX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683568" y="2780928"/>
            <a:ext cx="7920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7544" y="1556792"/>
            <a:ext cx="8208912" cy="111136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Std ExtraBold" pitchFamily="34" charset="0"/>
                <a:cs typeface="Arial" pitchFamily="34" charset="0"/>
              </a:rPr>
              <a:t>DEPARTAMENTO ADMINISTRATIVO NACIONAL DE ESTADISTICA</a:t>
            </a: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Std Book" pitchFamily="34" charset="0"/>
                <a:cs typeface="Arial" pitchFamily="34" charset="0"/>
              </a:rPr>
              <a:t> 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Std Condensed" pitchFamily="34" charset="0"/>
                <a:cs typeface="Arial" pitchFamily="34" charset="0"/>
              </a:rPr>
              <a:t>- 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Std Condensed" pitchFamily="34" charset="0"/>
                <a:cs typeface="Arial" pitchFamily="34" charset="0"/>
              </a:rPr>
              <a:t>DANE</a:t>
            </a:r>
            <a:endParaRPr lang="es-ES_tradnl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Std Condensed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52475" y="2847405"/>
            <a:ext cx="8064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/>
            <a:r>
              <a:rPr lang="es-ES" altLang="es-CO" b="1" kern="0" dirty="0" smtClean="0">
                <a:solidFill>
                  <a:schemeClr val="bg1"/>
                </a:solidFill>
                <a:latin typeface="Futura Std Book" pitchFamily="34" charset="0"/>
              </a:rPr>
              <a:t>INVESTIGACIÓN DE EDUCACIÓN FORMAL - EDUC  </a:t>
            </a:r>
          </a:p>
        </p:txBody>
      </p:sp>
    </p:spTree>
    <p:extLst>
      <p:ext uri="{BB962C8B-B14F-4D97-AF65-F5344CB8AC3E}">
        <p14:creationId xmlns:p14="http://schemas.microsoft.com/office/powerpoint/2010/main" val="2496147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11"/>
          <p:cNvSpPr txBox="1"/>
          <p:nvPr/>
        </p:nvSpPr>
        <p:spPr>
          <a:xfrm>
            <a:off x="1067053" y="1196752"/>
            <a:ext cx="681731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s-MX" altLang="es-CO" sz="2800" b="1" kern="0" dirty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1. Ingrese a la página del DANE www.dane.gov.co</a:t>
            </a:r>
            <a:endParaRPr lang="da-DK" sz="2450" dirty="0">
              <a:solidFill>
                <a:srgbClr val="B6004B"/>
              </a:solidFill>
              <a:latin typeface="Arial Black"/>
              <a:cs typeface="Arial Blac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 r="1527" b="4364"/>
          <a:stretch/>
        </p:blipFill>
        <p:spPr bwMode="auto">
          <a:xfrm>
            <a:off x="190952" y="2176579"/>
            <a:ext cx="8845544" cy="427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Elipse"/>
          <p:cNvSpPr/>
          <p:nvPr/>
        </p:nvSpPr>
        <p:spPr>
          <a:xfrm>
            <a:off x="580831" y="2176637"/>
            <a:ext cx="894825" cy="172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360040" y="19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altLang="es-CO" b="1" kern="0" dirty="0">
                <a:solidFill>
                  <a:schemeClr val="bg1"/>
                </a:solidFill>
                <a:latin typeface="Futura Std Book" pitchFamily="34" charset="0"/>
              </a:rPr>
              <a:t>INVESTIGACIÓN DE EDUCACIÓN FORMAL - EDUC  </a:t>
            </a:r>
          </a:p>
        </p:txBody>
      </p:sp>
    </p:spTree>
    <p:extLst>
      <p:ext uri="{BB962C8B-B14F-4D97-AF65-F5344CB8AC3E}">
        <p14:creationId xmlns:p14="http://schemas.microsoft.com/office/powerpoint/2010/main" val="2973935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7880" r="10763" b="18610"/>
          <a:stretch/>
        </p:blipFill>
        <p:spPr bwMode="auto">
          <a:xfrm>
            <a:off x="251520" y="2042989"/>
            <a:ext cx="8647326" cy="44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11"/>
          <p:cNvSpPr txBox="1"/>
          <p:nvPr/>
        </p:nvSpPr>
        <p:spPr>
          <a:xfrm>
            <a:off x="29130" y="1196752"/>
            <a:ext cx="9007366" cy="77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altLang="es-CO" sz="2800" b="1" dirty="0">
                <a:solidFill>
                  <a:srgbClr val="B6004B"/>
                </a:solidFill>
                <a:latin typeface="Futura Std Book" pitchFamily="34" charset="0"/>
              </a:rPr>
              <a:t>2. En </a:t>
            </a:r>
            <a:r>
              <a:rPr lang="es-CO" altLang="es-CO" sz="2800" b="1" dirty="0">
                <a:latin typeface="Futura Std Book" pitchFamily="34" charset="0"/>
              </a:rPr>
              <a:t>BUSCAR </a:t>
            </a:r>
            <a:r>
              <a:rPr lang="es-CO" altLang="es-CO" sz="2800" b="1" dirty="0" smtClean="0">
                <a:latin typeface="Futura Std Book" pitchFamily="34" charset="0"/>
              </a:rPr>
              <a:t>INFORMACIÓN </a:t>
            </a:r>
            <a:r>
              <a:rPr lang="es-CO" altLang="es-CO" sz="2800" b="1" dirty="0" smtClean="0">
                <a:solidFill>
                  <a:srgbClr val="B6004B"/>
                </a:solidFill>
                <a:latin typeface="Futura Std Book" pitchFamily="34" charset="0"/>
              </a:rPr>
              <a:t>despliegue el listado y seleccione </a:t>
            </a:r>
            <a:r>
              <a:rPr lang="es-CO" altLang="es-CO" sz="2800" b="1" dirty="0" smtClean="0">
                <a:latin typeface="Futura Std Book" pitchFamily="34" charset="0"/>
              </a:rPr>
              <a:t>Educación </a:t>
            </a:r>
            <a:r>
              <a:rPr lang="es-CO" altLang="es-CO" sz="2800" b="1" dirty="0">
                <a:latin typeface="Futura Std Book" pitchFamily="34" charset="0"/>
              </a:rPr>
              <a:t>Formal</a:t>
            </a:r>
          </a:p>
        </p:txBody>
      </p:sp>
      <p:sp>
        <p:nvSpPr>
          <p:cNvPr id="10" name="9 Elipse"/>
          <p:cNvSpPr/>
          <p:nvPr/>
        </p:nvSpPr>
        <p:spPr>
          <a:xfrm>
            <a:off x="539552" y="3140968"/>
            <a:ext cx="118285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360040" y="19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altLang="es-CO" b="1" kern="0" dirty="0">
                <a:solidFill>
                  <a:schemeClr val="bg1"/>
                </a:solidFill>
                <a:latin typeface="Futura Std Book" pitchFamily="34" charset="0"/>
              </a:rPr>
              <a:t>INVESTIGACIÓN DE EDUCACIÓN FORMAL - EDUC  </a:t>
            </a:r>
          </a:p>
        </p:txBody>
      </p:sp>
    </p:spTree>
    <p:extLst>
      <p:ext uri="{BB962C8B-B14F-4D97-AF65-F5344CB8AC3E}">
        <p14:creationId xmlns:p14="http://schemas.microsoft.com/office/powerpoint/2010/main" val="19691163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6898" r="15733" b="7557"/>
          <a:stretch/>
        </p:blipFill>
        <p:spPr bwMode="auto">
          <a:xfrm>
            <a:off x="110704" y="2060849"/>
            <a:ext cx="88537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11"/>
          <p:cNvSpPr txBox="1"/>
          <p:nvPr/>
        </p:nvSpPr>
        <p:spPr>
          <a:xfrm>
            <a:off x="1211069" y="1196752"/>
            <a:ext cx="681731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s-MX" altLang="es-CO" sz="2800" b="1" kern="0" dirty="0" smtClean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3. </a:t>
            </a:r>
            <a:r>
              <a:rPr lang="es-MX" altLang="es-CO" sz="2800" b="1" kern="0" dirty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H</a:t>
            </a:r>
            <a:r>
              <a:rPr lang="es-MX" altLang="es-CO" sz="2800" b="1" kern="0" dirty="0" smtClean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aga clic en </a:t>
            </a:r>
          </a:p>
          <a:p>
            <a:pPr marL="12700" algn="ctr"/>
            <a:r>
              <a:rPr lang="es-MX" altLang="es-CO" sz="2800" b="1" kern="0" dirty="0" smtClean="0">
                <a:latin typeface="Futura Std Book"/>
                <a:sym typeface="Calibri" pitchFamily="34" charset="0"/>
              </a:rPr>
              <a:t>Formulario Electrónico</a:t>
            </a:r>
            <a:endParaRPr lang="da-DK" sz="2450" dirty="0">
              <a:latin typeface="Arial Black"/>
              <a:cs typeface="Arial Black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372200" y="5589240"/>
            <a:ext cx="17281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360040" y="19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altLang="es-CO" b="1" kern="0" dirty="0">
                <a:solidFill>
                  <a:schemeClr val="bg1"/>
                </a:solidFill>
                <a:latin typeface="Futura Std Book" pitchFamily="34" charset="0"/>
              </a:rPr>
              <a:t>INVESTIGACIÓN DE EDUCACIÓN FORMAL - EDUC  </a:t>
            </a:r>
          </a:p>
        </p:txBody>
      </p:sp>
      <p:sp>
        <p:nvSpPr>
          <p:cNvPr id="6" name="9 Elipse"/>
          <p:cNvSpPr/>
          <p:nvPr/>
        </p:nvSpPr>
        <p:spPr>
          <a:xfrm>
            <a:off x="2656206" y="4938395"/>
            <a:ext cx="58143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1677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11"/>
          <p:cNvSpPr txBox="1"/>
          <p:nvPr/>
        </p:nvSpPr>
        <p:spPr>
          <a:xfrm>
            <a:off x="-180528" y="2636912"/>
            <a:ext cx="314490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s-MX" altLang="es-CO" sz="2400" b="1" kern="0" dirty="0" smtClean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4. </a:t>
            </a:r>
            <a:r>
              <a:rPr lang="es-MX" altLang="es-CO" sz="2400" b="1" kern="0" dirty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H</a:t>
            </a:r>
            <a:r>
              <a:rPr lang="es-MX" altLang="es-CO" sz="2400" b="1" kern="0" dirty="0" smtClean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aga clic en </a:t>
            </a:r>
            <a:r>
              <a:rPr lang="es-MX" altLang="es-CO" sz="2400" b="1" kern="0" dirty="0" smtClean="0">
                <a:latin typeface="Futura Std Book"/>
                <a:sym typeface="Calibri" pitchFamily="34" charset="0"/>
              </a:rPr>
              <a:t>¿Olvidó su contraseña?</a:t>
            </a:r>
            <a:endParaRPr lang="da-DK" sz="2400" dirty="0">
              <a:solidFill>
                <a:srgbClr val="B6004B"/>
              </a:solidFill>
              <a:latin typeface="Arial Black"/>
              <a:cs typeface="Arial Black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0040" y="19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altLang="es-CO" b="1" kern="0" dirty="0">
                <a:solidFill>
                  <a:schemeClr val="bg1"/>
                </a:solidFill>
                <a:latin typeface="Futura Std Book" pitchFamily="34" charset="0"/>
              </a:rPr>
              <a:t>INVESTIGACIÓN DE EDUCACIÓN FORMAL - EDUC  </a:t>
            </a:r>
          </a:p>
        </p:txBody>
      </p:sp>
      <p:sp>
        <p:nvSpPr>
          <p:cNvPr id="10" name="9 Elipse"/>
          <p:cNvSpPr/>
          <p:nvPr/>
        </p:nvSpPr>
        <p:spPr>
          <a:xfrm>
            <a:off x="5244657" y="6065069"/>
            <a:ext cx="1775615" cy="316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37883" t="16838" r="27767" b="19119"/>
          <a:stretch/>
        </p:blipFill>
        <p:spPr bwMode="auto">
          <a:xfrm>
            <a:off x="2739702" y="1129982"/>
            <a:ext cx="6296794" cy="5611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Elipse"/>
          <p:cNvSpPr/>
          <p:nvPr/>
        </p:nvSpPr>
        <p:spPr>
          <a:xfrm>
            <a:off x="4860032" y="5949280"/>
            <a:ext cx="2088232" cy="604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428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11"/>
          <p:cNvSpPr txBox="1"/>
          <p:nvPr/>
        </p:nvSpPr>
        <p:spPr>
          <a:xfrm>
            <a:off x="107504" y="1927279"/>
            <a:ext cx="2808312" cy="35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s-MX" altLang="es-CO" b="1" kern="0" dirty="0" smtClean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5. </a:t>
            </a:r>
            <a:r>
              <a:rPr lang="es-CO" altLang="es-CO" b="1" dirty="0">
                <a:solidFill>
                  <a:srgbClr val="002060"/>
                </a:solidFill>
                <a:latin typeface="Futura Std Book" pitchFamily="34" charset="0"/>
              </a:rPr>
              <a:t>Registre </a:t>
            </a:r>
            <a:r>
              <a:rPr lang="es-CO" altLang="es-CO" b="1" dirty="0" smtClean="0">
                <a:solidFill>
                  <a:srgbClr val="002060"/>
                </a:solidFill>
                <a:latin typeface="Futura Std Book" pitchFamily="34" charset="0"/>
              </a:rPr>
              <a:t>el siguiente </a:t>
            </a:r>
            <a:r>
              <a:rPr lang="es-CO" altLang="es-CO" b="1" dirty="0" smtClean="0">
                <a:solidFill>
                  <a:srgbClr val="B6004B"/>
                </a:solidFill>
                <a:latin typeface="Futura Std Book" pitchFamily="34" charset="0"/>
              </a:rPr>
              <a:t>Usuario:</a:t>
            </a:r>
            <a:r>
              <a:rPr lang="es-CO" altLang="es-CO" b="1" dirty="0" smtClean="0">
                <a:solidFill>
                  <a:srgbClr val="002060"/>
                </a:solidFill>
                <a:latin typeface="Futura Std Book" pitchFamily="34" charset="0"/>
              </a:rPr>
              <a:t>  </a:t>
            </a:r>
          </a:p>
          <a:p>
            <a:pPr marL="12700" algn="ctr"/>
            <a:endParaRPr lang="es-CO" altLang="es-CO" b="1" dirty="0">
              <a:solidFill>
                <a:srgbClr val="002060"/>
              </a:solidFill>
              <a:latin typeface="Futura Std Book" pitchFamily="34" charset="0"/>
            </a:endParaRPr>
          </a:p>
          <a:p>
            <a:pPr marL="12700" algn="ctr"/>
            <a:r>
              <a:rPr lang="es-CO" altLang="es-CO" sz="1700" b="1" smtClean="0">
                <a:solidFill>
                  <a:srgbClr val="F151DE"/>
                </a:solidFill>
                <a:latin typeface="Futura Std Book" pitchFamily="34" charset="0"/>
              </a:rPr>
              <a:t>SEC-CARTAGENA</a:t>
            </a:r>
            <a:endParaRPr lang="es-CO" altLang="es-CO" sz="1700" b="1" dirty="0" smtClean="0">
              <a:solidFill>
                <a:srgbClr val="F151DE"/>
              </a:solidFill>
              <a:latin typeface="Futura Std Book" pitchFamily="34" charset="0"/>
            </a:endParaRPr>
          </a:p>
          <a:p>
            <a:pPr marL="12700" algn="ctr"/>
            <a:endParaRPr lang="es-CO" altLang="es-CO" b="1" dirty="0" smtClean="0">
              <a:solidFill>
                <a:srgbClr val="002060"/>
              </a:solidFill>
              <a:latin typeface="Futura Std Book" pitchFamily="34" charset="0"/>
            </a:endParaRPr>
          </a:p>
          <a:p>
            <a:pPr marL="12700" algn="ctr"/>
            <a:r>
              <a:rPr lang="es-CO" altLang="es-CO" b="1" dirty="0" smtClean="0">
                <a:solidFill>
                  <a:srgbClr val="002060"/>
                </a:solidFill>
                <a:latin typeface="Futura Std Book" pitchFamily="34" charset="0"/>
              </a:rPr>
              <a:t>Y </a:t>
            </a:r>
            <a:r>
              <a:rPr lang="es-CO" altLang="es-CO" b="1" dirty="0">
                <a:solidFill>
                  <a:srgbClr val="002060"/>
                </a:solidFill>
                <a:latin typeface="Futura Std Book" pitchFamily="34" charset="0"/>
              </a:rPr>
              <a:t>en el recuadro de </a:t>
            </a:r>
            <a:r>
              <a:rPr lang="es-CO" altLang="es-CO" b="1" dirty="0">
                <a:solidFill>
                  <a:srgbClr val="B6004B"/>
                </a:solidFill>
                <a:latin typeface="Futura Std Book" pitchFamily="34" charset="0"/>
              </a:rPr>
              <a:t>Correo Electrónico</a:t>
            </a:r>
            <a:r>
              <a:rPr lang="es-CO" altLang="es-CO" b="1" dirty="0">
                <a:solidFill>
                  <a:srgbClr val="002060"/>
                </a:solidFill>
                <a:latin typeface="Futura Std Book" pitchFamily="34" charset="0"/>
              </a:rPr>
              <a:t> </a:t>
            </a:r>
            <a:r>
              <a:rPr lang="es-CO" altLang="es-CO" b="1" dirty="0" smtClean="0">
                <a:solidFill>
                  <a:srgbClr val="002060"/>
                </a:solidFill>
                <a:latin typeface="Futura Std Book" pitchFamily="34" charset="0"/>
              </a:rPr>
              <a:t>la dirección de correo electrónico </a:t>
            </a:r>
            <a:r>
              <a:rPr lang="es-CO" altLang="es-CO" b="1" dirty="0">
                <a:solidFill>
                  <a:srgbClr val="002060"/>
                </a:solidFill>
                <a:latin typeface="Futura Std Book" pitchFamily="34" charset="0"/>
              </a:rPr>
              <a:t>en donde simultáneamente le </a:t>
            </a:r>
            <a:r>
              <a:rPr lang="es-CO" altLang="es-CO" b="1" dirty="0" smtClean="0">
                <a:solidFill>
                  <a:srgbClr val="002060"/>
                </a:solidFill>
                <a:latin typeface="Futura Std Book" pitchFamily="34" charset="0"/>
              </a:rPr>
              <a:t>llegará </a:t>
            </a:r>
            <a:r>
              <a:rPr lang="es-CO" altLang="es-CO" b="1" dirty="0">
                <a:solidFill>
                  <a:srgbClr val="002060"/>
                </a:solidFill>
                <a:latin typeface="Futura Std Book" pitchFamily="34" charset="0"/>
              </a:rPr>
              <a:t>la contraseña, enseguida </a:t>
            </a:r>
            <a:r>
              <a:rPr lang="es-CO" altLang="es-CO" b="1" dirty="0" smtClean="0">
                <a:solidFill>
                  <a:srgbClr val="002060"/>
                </a:solidFill>
                <a:latin typeface="Futura Std Book" pitchFamily="34" charset="0"/>
              </a:rPr>
              <a:t>haga clic </a:t>
            </a:r>
            <a:r>
              <a:rPr lang="es-CO" altLang="es-CO" b="1" dirty="0">
                <a:solidFill>
                  <a:srgbClr val="002060"/>
                </a:solidFill>
                <a:latin typeface="Futura Std Book" pitchFamily="34" charset="0"/>
              </a:rPr>
              <a:t>en </a:t>
            </a:r>
            <a:r>
              <a:rPr lang="es-CO" altLang="es-CO" b="1" dirty="0">
                <a:solidFill>
                  <a:srgbClr val="B6004B"/>
                </a:solidFill>
                <a:latin typeface="Futura Std Book" pitchFamily="34" charset="0"/>
              </a:rPr>
              <a:t>Recuperar</a:t>
            </a:r>
            <a:r>
              <a:rPr lang="es-CO" altLang="es-CO" b="1" dirty="0">
                <a:solidFill>
                  <a:srgbClr val="002060"/>
                </a:solidFill>
                <a:latin typeface="Futura Std Book" pitchFamily="34" charset="0"/>
              </a:rPr>
              <a:t>. </a:t>
            </a:r>
            <a:endParaRPr lang="es-CO" altLang="es-CO" b="1" dirty="0" smtClean="0">
              <a:solidFill>
                <a:srgbClr val="002060"/>
              </a:solidFill>
              <a:latin typeface="Futura Std Book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0040" y="19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altLang="es-CO" b="1" kern="0" dirty="0">
                <a:solidFill>
                  <a:schemeClr val="bg1"/>
                </a:solidFill>
                <a:latin typeface="Futura Std Book" pitchFamily="34" charset="0"/>
              </a:rPr>
              <a:t>INVESTIGACIÓN DE EDUCACIÓN FORMAL - EDUC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95451"/>
            <a:ext cx="6078860" cy="498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103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0040" y="1903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altLang="es-CO" b="1" kern="0" dirty="0">
                <a:solidFill>
                  <a:schemeClr val="bg1"/>
                </a:solidFill>
                <a:latin typeface="Futura Std Book" pitchFamily="34" charset="0"/>
              </a:rPr>
              <a:t>INVESTIGACIÓN DE EDUCACIÓN FORMAL - EDUC  </a:t>
            </a:r>
          </a:p>
        </p:txBody>
      </p:sp>
      <p:sp>
        <p:nvSpPr>
          <p:cNvPr id="5" name="object 911"/>
          <p:cNvSpPr txBox="1"/>
          <p:nvPr/>
        </p:nvSpPr>
        <p:spPr>
          <a:xfrm>
            <a:off x="611560" y="1700808"/>
            <a:ext cx="770485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s-MX" altLang="es-CO" sz="2800" b="1" kern="0" dirty="0" smtClean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6. Links de ingreso rápido</a:t>
            </a:r>
          </a:p>
          <a:p>
            <a:pPr marL="12700" algn="ctr"/>
            <a:endParaRPr lang="es-MX" altLang="es-CO" sz="2800" b="1" kern="0" dirty="0">
              <a:solidFill>
                <a:srgbClr val="B6004B"/>
              </a:solidFill>
              <a:latin typeface="Futura Std Book"/>
              <a:sym typeface="Calibri" pitchFamily="34" charset="0"/>
            </a:endParaRPr>
          </a:p>
          <a:p>
            <a:pPr marL="12700" algn="ctr"/>
            <a:r>
              <a:rPr lang="es-MX" altLang="es-CO" sz="2800" b="1" kern="0" dirty="0" smtClean="0">
                <a:solidFill>
                  <a:srgbClr val="B6004B"/>
                </a:solidFill>
                <a:latin typeface="Futura Std Book"/>
                <a:sym typeface="Calibri" pitchFamily="34" charset="0"/>
              </a:rPr>
              <a:t> </a:t>
            </a:r>
            <a:r>
              <a:rPr lang="es-MX" altLang="es-CO" sz="2800" b="1" kern="0" dirty="0" smtClean="0">
                <a:latin typeface="Futura Std Book"/>
                <a:sym typeface="Calibri" pitchFamily="34" charset="0"/>
              </a:rPr>
              <a:t>MANUAL DE DILIGENCIAMIENTO</a:t>
            </a:r>
            <a:endParaRPr lang="da-DK" sz="2450" dirty="0">
              <a:latin typeface="Arial Black"/>
              <a:cs typeface="Arial Black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3039342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u="sng" dirty="0">
                <a:hlinkClick r:id="rId3"/>
              </a:rPr>
              <a:t>https://www.dane.gov.co/files/investigaciones/boletines/educacion/manual_diligenciamiento_EDUC-02_V2_1.pdf</a:t>
            </a:r>
            <a:endParaRPr lang="es-CO" sz="1400" b="1" dirty="0"/>
          </a:p>
        </p:txBody>
      </p:sp>
      <p:sp>
        <p:nvSpPr>
          <p:cNvPr id="7" name="object 911"/>
          <p:cNvSpPr txBox="1"/>
          <p:nvPr/>
        </p:nvSpPr>
        <p:spPr>
          <a:xfrm>
            <a:off x="611560" y="4293095"/>
            <a:ext cx="7632848" cy="118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endParaRPr lang="es-MX" altLang="es-CO" sz="2800" b="1" kern="0" dirty="0" smtClean="0">
              <a:latin typeface="Futura Std Book"/>
              <a:sym typeface="Calibri" pitchFamily="34" charset="0"/>
            </a:endParaRPr>
          </a:p>
          <a:p>
            <a:pPr marL="12700" algn="ctr"/>
            <a:endParaRPr lang="es-MX" altLang="es-CO" sz="2800" b="1" kern="0" dirty="0" smtClean="0">
              <a:latin typeface="Futura Std Book"/>
              <a:sym typeface="Calibri" pitchFamily="34" charset="0"/>
            </a:endParaRPr>
          </a:p>
          <a:p>
            <a:pPr marL="12700" algn="ctr"/>
            <a:r>
              <a:rPr lang="es-MX" altLang="es-CO" sz="2800" b="1" kern="0" dirty="0" smtClean="0">
                <a:latin typeface="Futura Std Book"/>
                <a:sym typeface="Calibri" pitchFamily="34" charset="0"/>
              </a:rPr>
              <a:t>FORMULARIO ELECTRÓNICO C600</a:t>
            </a:r>
            <a:endParaRPr lang="da-DK" sz="2450" dirty="0">
              <a:latin typeface="Arial Black"/>
              <a:cs typeface="Arial Black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5517232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u="sng" dirty="0">
                <a:solidFill>
                  <a:srgbClr val="0066FF"/>
                </a:solidFill>
              </a:rPr>
              <a:t>http://appweb.dane.gov.co:9001/SIEF/faces/login/login.xhtml</a:t>
            </a:r>
            <a:r>
              <a:rPr lang="es-CO" sz="2000" b="1" u="sng" dirty="0">
                <a:solidFill>
                  <a:srgbClr val="0066FF"/>
                </a:solidFill>
              </a:rPr>
              <a:t>?</a:t>
            </a:r>
          </a:p>
        </p:txBody>
      </p:sp>
      <p:sp>
        <p:nvSpPr>
          <p:cNvPr id="8" name="object 911"/>
          <p:cNvSpPr txBox="1"/>
          <p:nvPr/>
        </p:nvSpPr>
        <p:spPr>
          <a:xfrm>
            <a:off x="630811" y="3556599"/>
            <a:ext cx="7704856" cy="1561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da-DK" sz="2450" dirty="0" smtClean="0">
                <a:latin typeface="Arial Black"/>
                <a:cs typeface="Arial Black"/>
              </a:rPr>
              <a:t>MANUAL DE USUARIO SECRETARÍA DE EDUCACIÓN</a:t>
            </a:r>
          </a:p>
          <a:p>
            <a:pPr algn="ctr"/>
            <a:r>
              <a:rPr lang="da-DK" sz="1400" b="1" u="sng" dirty="0">
                <a:solidFill>
                  <a:srgbClr val="0066FF"/>
                </a:solidFill>
              </a:rPr>
              <a:t>http://www.dane.gov.co/files/investigaciones/boletines/educacion/manual-usuarios-entidades-territoriales-certificadas.pdf</a:t>
            </a:r>
          </a:p>
          <a:p>
            <a:pPr marL="12700" algn="ctr"/>
            <a:endParaRPr lang="da-DK" sz="245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78253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156</Words>
  <Application>Microsoft Office PowerPoint</Application>
  <PresentationFormat>Presentación en pantalla (4:3)</PresentationFormat>
  <Paragraphs>30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Ingrid Tatiana Hernandez Mora</dc:creator>
  <cp:lastModifiedBy>Gonzalo Armando Carrero Villamil</cp:lastModifiedBy>
  <cp:revision>42</cp:revision>
  <dcterms:created xsi:type="dcterms:W3CDTF">2017-05-19T13:09:54Z</dcterms:created>
  <dcterms:modified xsi:type="dcterms:W3CDTF">2017-05-22T19:18:36Z</dcterms:modified>
</cp:coreProperties>
</file>