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304" r:id="rId3"/>
    <p:sldId id="262" r:id="rId4"/>
    <p:sldId id="260" r:id="rId5"/>
    <p:sldId id="261" r:id="rId6"/>
    <p:sldId id="263" r:id="rId7"/>
    <p:sldId id="258" r:id="rId8"/>
    <p:sldId id="266" r:id="rId9"/>
    <p:sldId id="273" r:id="rId10"/>
    <p:sldId id="274" r:id="rId11"/>
    <p:sldId id="275" r:id="rId12"/>
    <p:sldId id="276" r:id="rId13"/>
    <p:sldId id="278" r:id="rId14"/>
    <p:sldId id="277" r:id="rId15"/>
    <p:sldId id="281" r:id="rId16"/>
    <p:sldId id="282" r:id="rId17"/>
    <p:sldId id="283" r:id="rId18"/>
    <p:sldId id="284" r:id="rId19"/>
    <p:sldId id="285" r:id="rId20"/>
    <p:sldId id="286" r:id="rId21"/>
    <p:sldId id="299" r:id="rId22"/>
    <p:sldId id="268" r:id="rId23"/>
    <p:sldId id="296" r:id="rId24"/>
    <p:sldId id="269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59D56-F42E-884A-82BD-88B89CBAD984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8096F-69C2-D148-ACA8-5959CBB674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27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6" name="Shape 10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Empecemos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los </a:t>
            </a:r>
            <a:r>
              <a:rPr lang="en-US" dirty="0" err="1"/>
              <a:t>referentes</a:t>
            </a:r>
            <a:r>
              <a:rPr lang="en-US" dirty="0"/>
              <a:t>. Los </a:t>
            </a:r>
            <a:r>
              <a:rPr lang="en-US" dirty="0" err="1"/>
              <a:t>referentes</a:t>
            </a:r>
            <a:r>
              <a:rPr lang="en-US" dirty="0"/>
              <a:t> de </a:t>
            </a:r>
            <a:r>
              <a:rPr lang="en-US" dirty="0" err="1"/>
              <a:t>calidad</a:t>
            </a:r>
            <a:r>
              <a:rPr lang="en-US" dirty="0"/>
              <a:t> son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de documentos que </a:t>
            </a:r>
            <a:r>
              <a:rPr lang="en-US" dirty="0" err="1"/>
              <a:t>establecen</a:t>
            </a:r>
            <a:r>
              <a:rPr lang="en-US" dirty="0"/>
              <a:t> </a:t>
            </a:r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los aprendizajes </a:t>
            </a:r>
            <a:r>
              <a:rPr lang="en-US" dirty="0" err="1"/>
              <a:t>alcanzados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los estudiantes.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Los materiales </a:t>
            </a:r>
            <a:r>
              <a:rPr lang="en-US" dirty="0" err="1">
                <a:solidFill>
                  <a:schemeClr val="dk1"/>
                </a:solidFill>
              </a:rPr>
              <a:t>educativos</a:t>
            </a:r>
            <a:r>
              <a:rPr lang="en-US" dirty="0">
                <a:solidFill>
                  <a:schemeClr val="dk1"/>
                </a:solidFill>
              </a:rPr>
              <a:t> son </a:t>
            </a:r>
            <a:r>
              <a:rPr lang="en-US" dirty="0" err="1">
                <a:solidFill>
                  <a:schemeClr val="dk1"/>
                </a:solidFill>
              </a:rPr>
              <a:t>una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apuesta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ofrecer</a:t>
            </a:r>
            <a:r>
              <a:rPr lang="en-US" dirty="0">
                <a:solidFill>
                  <a:schemeClr val="dk1"/>
                </a:solidFill>
              </a:rPr>
              <a:t> a los docentes de </a:t>
            </a:r>
            <a:r>
              <a:rPr lang="en-US" dirty="0" err="1">
                <a:solidFill>
                  <a:schemeClr val="dk1"/>
                </a:solidFill>
              </a:rPr>
              <a:t>español</a:t>
            </a:r>
            <a:r>
              <a:rPr lang="en-US" dirty="0">
                <a:solidFill>
                  <a:schemeClr val="dk1"/>
                </a:solidFill>
              </a:rPr>
              <a:t> y matemáticas </a:t>
            </a:r>
            <a:r>
              <a:rPr lang="en-US" dirty="0" err="1">
                <a:solidFill>
                  <a:schemeClr val="dk1"/>
                </a:solidFill>
              </a:rPr>
              <a:t>metodologías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alta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calidad</a:t>
            </a:r>
            <a:r>
              <a:rPr lang="en-US" dirty="0">
                <a:solidFill>
                  <a:schemeClr val="dk1"/>
                </a:solidFill>
              </a:rPr>
              <a:t> que </a:t>
            </a:r>
            <a:r>
              <a:rPr lang="en-US" dirty="0" err="1">
                <a:solidFill>
                  <a:schemeClr val="dk1"/>
                </a:solidFill>
              </a:rPr>
              <a:t>faciliten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aprendizaje</a:t>
            </a:r>
            <a:r>
              <a:rPr lang="en-US" dirty="0">
                <a:solidFill>
                  <a:schemeClr val="dk1"/>
                </a:solidFill>
              </a:rPr>
              <a:t> en la </a:t>
            </a:r>
            <a:r>
              <a:rPr lang="en-US" dirty="0" err="1">
                <a:solidFill>
                  <a:schemeClr val="dk1"/>
                </a:solidFill>
              </a:rPr>
              <a:t>cotidianidad</a:t>
            </a:r>
            <a:r>
              <a:rPr lang="en-US" dirty="0">
                <a:solidFill>
                  <a:schemeClr val="dk1"/>
                </a:solidFill>
              </a:rPr>
              <a:t> del aula. En </a:t>
            </a:r>
            <a:r>
              <a:rPr lang="en-US" dirty="0" err="1">
                <a:solidFill>
                  <a:schemeClr val="dk1"/>
                </a:solidFill>
              </a:rPr>
              <a:t>otras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palabras</a:t>
            </a:r>
            <a:r>
              <a:rPr lang="en-US" dirty="0">
                <a:solidFill>
                  <a:schemeClr val="dk1"/>
                </a:solidFill>
              </a:rPr>
              <a:t>, los materiales </a:t>
            </a:r>
            <a:r>
              <a:rPr lang="en-US" dirty="0" err="1">
                <a:solidFill>
                  <a:schemeClr val="dk1"/>
                </a:solidFill>
              </a:rPr>
              <a:t>educativos</a:t>
            </a:r>
            <a:r>
              <a:rPr lang="en-US" dirty="0">
                <a:solidFill>
                  <a:schemeClr val="dk1"/>
                </a:solidFill>
              </a:rPr>
              <a:t> le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respuesta</a:t>
            </a:r>
            <a:r>
              <a:rPr lang="en-US" dirty="0">
                <a:solidFill>
                  <a:schemeClr val="dk1"/>
                </a:solidFill>
              </a:rPr>
              <a:t> a la </a:t>
            </a:r>
            <a:r>
              <a:rPr lang="en-US" dirty="0" err="1">
                <a:solidFill>
                  <a:schemeClr val="dk1"/>
                </a:solidFill>
              </a:rPr>
              <a:t>pregunta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¿</a:t>
            </a:r>
            <a:r>
              <a:rPr lang="en-US" dirty="0" err="1">
                <a:solidFill>
                  <a:schemeClr val="dk1"/>
                </a:solidFill>
              </a:rPr>
              <a:t>cómo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enseñar</a:t>
            </a:r>
            <a:r>
              <a:rPr lang="en-US" dirty="0">
                <a:solidFill>
                  <a:schemeClr val="dk1"/>
                </a:solidFill>
              </a:rPr>
              <a:t> los </a:t>
            </a:r>
            <a:r>
              <a:rPr lang="en-US" dirty="0" err="1">
                <a:solidFill>
                  <a:schemeClr val="dk1"/>
                </a:solidFill>
              </a:rPr>
              <a:t>contenidos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estipulados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los </a:t>
            </a:r>
            <a:r>
              <a:rPr lang="en-US" dirty="0" err="1">
                <a:solidFill>
                  <a:schemeClr val="dk1"/>
                </a:solidFill>
              </a:rPr>
              <a:t>referentes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calidad</a:t>
            </a:r>
            <a:r>
              <a:rPr lang="en-US" dirty="0">
                <a:solidFill>
                  <a:schemeClr val="dk1"/>
                </a:solidFill>
              </a:rPr>
              <a:t>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/>
              <a:t>Poner</a:t>
            </a:r>
            <a:r>
              <a:rPr lang="en-US" dirty="0"/>
              <a:t> la </a:t>
            </a:r>
            <a:r>
              <a:rPr lang="en-US" dirty="0" err="1"/>
              <a:t>evaluación</a:t>
            </a:r>
            <a:r>
              <a:rPr lang="en-US" dirty="0"/>
              <a:t> en el </a:t>
            </a:r>
            <a:r>
              <a:rPr lang="en-US" dirty="0" err="1"/>
              <a:t>centro</a:t>
            </a:r>
            <a:r>
              <a:rPr lang="en-US" dirty="0"/>
              <a:t> del </a:t>
            </a:r>
            <a:r>
              <a:rPr lang="en-US" dirty="0" err="1"/>
              <a:t>desarrollo</a:t>
            </a:r>
            <a:r>
              <a:rPr lang="en-US" dirty="0"/>
              <a:t> curricular </a:t>
            </a:r>
            <a:r>
              <a:rPr lang="en-US" dirty="0" err="1"/>
              <a:t>garantiza</a:t>
            </a:r>
            <a:r>
              <a:rPr lang="en-US" dirty="0"/>
              <a:t> que el </a:t>
            </a:r>
            <a:r>
              <a:rPr lang="en-US" dirty="0" err="1"/>
              <a:t>foco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en los aprendizajes de los estudiantes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único</a:t>
            </a:r>
            <a:r>
              <a:rPr lang="en-US" dirty="0"/>
              <a:t> de </a:t>
            </a:r>
            <a:r>
              <a:rPr lang="en-US" dirty="0" err="1"/>
              <a:t>estos</a:t>
            </a:r>
            <a:r>
              <a:rPr lang="en-US" dirty="0"/>
              <a:t> componentes que </a:t>
            </a:r>
            <a:r>
              <a:rPr lang="en-US" dirty="0" err="1"/>
              <a:t>nos</a:t>
            </a:r>
            <a:r>
              <a:rPr lang="en-US" dirty="0"/>
              <a:t> da </a:t>
            </a:r>
            <a:r>
              <a:rPr lang="en-US" dirty="0" err="1"/>
              <a:t>cuenta</a:t>
            </a:r>
            <a:r>
              <a:rPr lang="en-US" dirty="0"/>
              <a:t> de </a:t>
            </a:r>
            <a:r>
              <a:rPr lang="en-US" dirty="0" err="1"/>
              <a:t>ellos</a:t>
            </a:r>
            <a:r>
              <a:rPr lang="en-US" dirty="0"/>
              <a:t>. En </a:t>
            </a:r>
            <a:r>
              <a:rPr lang="en-US" dirty="0" err="1"/>
              <a:t>ese</a:t>
            </a:r>
            <a:r>
              <a:rPr lang="en-US" dirty="0"/>
              <a:t> </a:t>
            </a:r>
            <a:r>
              <a:rPr lang="en-US" dirty="0" err="1"/>
              <a:t>sentido</a:t>
            </a:r>
            <a:r>
              <a:rPr lang="en-US" dirty="0"/>
              <a:t>, este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vital </a:t>
            </a:r>
            <a:r>
              <a:rPr lang="en-US" dirty="0" err="1"/>
              <a:t>importancia</a:t>
            </a:r>
            <a:r>
              <a:rPr lang="en-US" dirty="0"/>
              <a:t> para un </a:t>
            </a:r>
            <a:r>
              <a:rPr lang="en-US" dirty="0" err="1"/>
              <a:t>desarrollo</a:t>
            </a:r>
            <a:r>
              <a:rPr lang="en-US" dirty="0"/>
              <a:t> curricular </a:t>
            </a:r>
            <a:r>
              <a:rPr lang="en-US" dirty="0" err="1"/>
              <a:t>pertinente</a:t>
            </a:r>
            <a:r>
              <a:rPr lang="en-US" dirty="0"/>
              <a:t> y </a:t>
            </a:r>
            <a:r>
              <a:rPr lang="en-US" dirty="0" err="1"/>
              <a:t>contextualizado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32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20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74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95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6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3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50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59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7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75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56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38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7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A458-A07C-F344-B3EF-4A6DF325A03A}" type="datetimeFigureOut">
              <a:rPr lang="es-ES" smtClean="0"/>
              <a:t>11/09/17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3C53-6587-B14C-B3ED-D007AB0732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30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557" y="3141770"/>
            <a:ext cx="4057502" cy="2957942"/>
          </a:xfrm>
          <a:prstGeom prst="rect">
            <a:avLst/>
          </a:prstGeom>
        </p:spPr>
      </p:pic>
      <p:pic>
        <p:nvPicPr>
          <p:cNvPr id="9" name="9 Imagen" descr="LOgo 2016- pie de pág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"/>
            <a:ext cx="18272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 redondeado"/>
          <p:cNvSpPr/>
          <p:nvPr/>
        </p:nvSpPr>
        <p:spPr>
          <a:xfrm>
            <a:off x="899592" y="764704"/>
            <a:ext cx="7416824" cy="93610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85800" y="893771"/>
            <a:ext cx="7772400" cy="1470025"/>
          </a:xfrm>
          <a:prstGeom prst="rect">
            <a:avLst/>
          </a:prstGeom>
          <a:ln w="38100" cmpd="sng">
            <a:solidFill>
              <a:srgbClr val="0000FF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smtClean="0"/>
              <a:t>USO PEDAGÓGICO DE LA RADIO ESCOLAR</a:t>
            </a:r>
            <a:endParaRPr lang="es-ES" b="1" dirty="0"/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087547" y="2916928"/>
            <a:ext cx="6400800" cy="24976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ES" b="1" dirty="0" smtClean="0">
                <a:solidFill>
                  <a:srgbClr val="FF0000"/>
                </a:solidFill>
                <a:latin typeface="Arial"/>
                <a:cs typeface="Arial"/>
              </a:rPr>
              <a:t>LA RADIO ESCOLAR Y SU ARTICULACIÓN AL CURRÍCULO</a:t>
            </a:r>
            <a:endParaRPr lang="es-E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 rot="-5400000">
            <a:off x="4102575" y="1150964"/>
            <a:ext cx="1744500" cy="82689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1">
              <a:solidFill>
                <a:srgbClr val="0B539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57" name="Shape 257"/>
          <p:cNvCxnSpPr/>
          <p:nvPr/>
        </p:nvCxnSpPr>
        <p:spPr>
          <a:xfrm flipH="1">
            <a:off x="1474649" y="4553317"/>
            <a:ext cx="4200" cy="1443600"/>
          </a:xfrm>
          <a:prstGeom prst="straightConnector1">
            <a:avLst/>
          </a:prstGeom>
          <a:noFill/>
          <a:ln w="76200" cap="flat" cmpd="sng">
            <a:solidFill>
              <a:srgbClr val="8BAD0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Shape 258"/>
          <p:cNvSpPr/>
          <p:nvPr/>
        </p:nvSpPr>
        <p:spPr>
          <a:xfrm rot="-5400000">
            <a:off x="282075" y="4964473"/>
            <a:ext cx="1767900" cy="65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Trebuchet MS"/>
              <a:buNone/>
            </a:pPr>
            <a:r>
              <a:rPr lang="en-US" sz="2800" b="1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Objetivo</a:t>
            </a:r>
          </a:p>
        </p:txBody>
      </p:sp>
      <p:grpSp>
        <p:nvGrpSpPr>
          <p:cNvPr id="259" name="Shape 259"/>
          <p:cNvGrpSpPr/>
          <p:nvPr/>
        </p:nvGrpSpPr>
        <p:grpSpPr>
          <a:xfrm>
            <a:off x="6189905" y="6021673"/>
            <a:ext cx="2919527" cy="757272"/>
            <a:chOff x="6189257" y="6550632"/>
            <a:chExt cx="2919235" cy="757500"/>
          </a:xfrm>
        </p:grpSpPr>
        <p:pic>
          <p:nvPicPr>
            <p:cNvPr id="260" name="Shape 260"/>
            <p:cNvPicPr preferRelativeResize="0"/>
            <p:nvPr/>
          </p:nvPicPr>
          <p:blipFill/>
          <p:spPr>
            <a:xfrm>
              <a:off x="7590492" y="6550632"/>
              <a:ext cx="1518000" cy="75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61" name="Shape 261"/>
            <p:cNvPicPr preferRelativeResize="0"/>
            <p:nvPr/>
          </p:nvPicPr>
          <p:blipFill/>
          <p:spPr>
            <a:xfrm>
              <a:off x="6189257" y="6675206"/>
              <a:ext cx="1401300" cy="35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grpSp>
        <p:nvGrpSpPr>
          <p:cNvPr id="262" name="Shape 262"/>
          <p:cNvGrpSpPr/>
          <p:nvPr/>
        </p:nvGrpSpPr>
        <p:grpSpPr>
          <a:xfrm>
            <a:off x="701449" y="2338199"/>
            <a:ext cx="8102560" cy="1929664"/>
            <a:chOff x="1141458" y="2055334"/>
            <a:chExt cx="7683065" cy="2075131"/>
          </a:xfrm>
        </p:grpSpPr>
        <p:sp>
          <p:nvSpPr>
            <p:cNvPr id="263" name="Shape 263"/>
            <p:cNvSpPr/>
            <p:nvPr/>
          </p:nvSpPr>
          <p:spPr>
            <a:xfrm>
              <a:off x="1893924" y="2055334"/>
              <a:ext cx="6930600" cy="1984800"/>
            </a:xfrm>
            <a:prstGeom prst="rect">
              <a:avLst/>
            </a:prstGeom>
            <a:noFill/>
            <a:ln w="9525" cap="flat" cmpd="sng">
              <a:solidFill>
                <a:srgbClr val="CF65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Acciones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lideradas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por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el MEN en 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alianza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con las SE y los EE para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promover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acciones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concretas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de integración entre los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referentes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materiales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educativos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herramientas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de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evaluación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 estrategias de enseñanza para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fomentar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aprendizajes de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calidad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en el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marco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de los procesos curriculares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existentes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en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cada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EE. </a:t>
              </a:r>
            </a:p>
          </p:txBody>
        </p:sp>
        <p:sp>
          <p:nvSpPr>
            <p:cNvPr id="264" name="Shape 264"/>
            <p:cNvSpPr/>
            <p:nvPr/>
          </p:nvSpPr>
          <p:spPr>
            <a:xfrm rot="-5400000">
              <a:off x="521208" y="2701189"/>
              <a:ext cx="1984800" cy="744299"/>
            </a:xfrm>
            <a:prstGeom prst="rect">
              <a:avLst/>
            </a:prstGeom>
            <a:noFill/>
            <a:ln w="9525" cap="flat" cmpd="sng">
              <a:solidFill>
                <a:srgbClr val="CF65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ct val="25000"/>
                <a:buFont typeface="Trebuchet MS"/>
                <a:buNone/>
              </a:pPr>
              <a:r>
                <a:rPr lang="en-US" sz="2800" b="1">
                  <a:solidFill>
                    <a:srgbClr val="0B539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¿Qué es?</a:t>
              </a:r>
            </a:p>
          </p:txBody>
        </p:sp>
        <p:cxnSp>
          <p:nvCxnSpPr>
            <p:cNvPr id="265" name="Shape 265"/>
            <p:cNvCxnSpPr/>
            <p:nvPr/>
          </p:nvCxnSpPr>
          <p:spPr>
            <a:xfrm flipH="1">
              <a:off x="1905497" y="2066465"/>
              <a:ext cx="8400" cy="2063999"/>
            </a:xfrm>
            <a:prstGeom prst="straightConnector1">
              <a:avLst/>
            </a:prstGeom>
            <a:noFill/>
            <a:ln w="53975" cap="flat" cmpd="sng">
              <a:solidFill>
                <a:srgbClr val="CF65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6" name="Shape 266"/>
          <p:cNvSpPr/>
          <p:nvPr/>
        </p:nvSpPr>
        <p:spPr>
          <a:xfrm>
            <a:off x="1643300" y="4622765"/>
            <a:ext cx="6966300" cy="159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Fortalecer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la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articulación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curricular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 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colegios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para el mejoramiento de los aprendizajes y de las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prácticas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 aula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través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construcción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participativa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comunidad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educativa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l="15681" t="15950" r="15391" b="2959"/>
          <a:stretch/>
        </p:blipFill>
        <p:spPr>
          <a:xfrm>
            <a:off x="478926" y="517972"/>
            <a:ext cx="1004674" cy="11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1749075" y="518000"/>
            <a:ext cx="7017000" cy="11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800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Estrategia de integración de componentes curriculares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l="16107" t="16474" r="16552" b="3901"/>
          <a:stretch/>
        </p:blipFill>
        <p:spPr>
          <a:xfrm>
            <a:off x="806348" y="2229481"/>
            <a:ext cx="1437774" cy="163703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2354300" y="2025450"/>
            <a:ext cx="6409500" cy="20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3800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Componentes curriculares</a:t>
            </a:r>
          </a:p>
        </p:txBody>
      </p:sp>
      <p:sp>
        <p:nvSpPr>
          <p:cNvPr id="277" name="Shape 277"/>
          <p:cNvSpPr/>
          <p:nvPr/>
        </p:nvSpPr>
        <p:spPr>
          <a:xfrm>
            <a:off x="3973550" y="4282550"/>
            <a:ext cx="661800" cy="661800"/>
          </a:xfrm>
          <a:prstGeom prst="ellipse">
            <a:avLst/>
          </a:prstGeom>
          <a:solidFill>
            <a:srgbClr val="9CBC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9CBC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5324300" y="4282550"/>
            <a:ext cx="661800" cy="661800"/>
          </a:xfrm>
          <a:prstGeom prst="ellipse">
            <a:avLst/>
          </a:prstGeom>
          <a:solidFill>
            <a:srgbClr val="134F5C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6675050" y="4282550"/>
            <a:ext cx="661800" cy="661800"/>
          </a:xfrm>
          <a:prstGeom prst="ellipse">
            <a:avLst/>
          </a:prstGeom>
          <a:solidFill>
            <a:srgbClr val="CF65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CF65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8025800" y="4282550"/>
            <a:ext cx="661800" cy="661800"/>
          </a:xfrm>
          <a:prstGeom prst="ellipse">
            <a:avLst/>
          </a:prstGeom>
          <a:solidFill>
            <a:srgbClr val="66AAB1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66AAB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61833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1757358" y="582081"/>
            <a:ext cx="7081800" cy="71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4. Avances en la implementación</a:t>
            </a:r>
          </a:p>
        </p:txBody>
      </p:sp>
      <p:sp>
        <p:nvSpPr>
          <p:cNvPr id="288" name="Shape 288"/>
          <p:cNvSpPr/>
          <p:nvPr/>
        </p:nvSpPr>
        <p:spPr>
          <a:xfrm>
            <a:off x="5042349" y="2220075"/>
            <a:ext cx="3414300" cy="383400"/>
          </a:xfrm>
          <a:prstGeom prst="roundRect">
            <a:avLst>
              <a:gd name="adj" fmla="val 16667"/>
            </a:avLst>
          </a:prstGeom>
          <a:solidFill>
            <a:srgbClr val="9CB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REFERENTES</a:t>
            </a:r>
          </a:p>
        </p:txBody>
      </p:sp>
      <p:sp>
        <p:nvSpPr>
          <p:cNvPr id="289" name="Shape 289"/>
          <p:cNvSpPr/>
          <p:nvPr/>
        </p:nvSpPr>
        <p:spPr>
          <a:xfrm>
            <a:off x="4769337" y="2080875"/>
            <a:ext cx="661800" cy="6618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9CB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9CBC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</a:p>
        </p:txBody>
      </p:sp>
      <p:sp>
        <p:nvSpPr>
          <p:cNvPr id="290" name="Shape 290"/>
          <p:cNvSpPr/>
          <p:nvPr/>
        </p:nvSpPr>
        <p:spPr>
          <a:xfrm>
            <a:off x="5042337" y="3092737"/>
            <a:ext cx="3414300" cy="383400"/>
          </a:xfrm>
          <a:prstGeom prst="roundRect">
            <a:avLst>
              <a:gd name="adj" fmla="val 16667"/>
            </a:avLst>
          </a:prstGeom>
          <a:solidFill>
            <a:srgbClr val="134F5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MATERIALES</a:t>
            </a:r>
          </a:p>
        </p:txBody>
      </p:sp>
      <p:sp>
        <p:nvSpPr>
          <p:cNvPr id="291" name="Shape 291"/>
          <p:cNvSpPr/>
          <p:nvPr/>
        </p:nvSpPr>
        <p:spPr>
          <a:xfrm>
            <a:off x="4769337" y="2953537"/>
            <a:ext cx="661800" cy="6618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134F5C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</a:p>
        </p:txBody>
      </p:sp>
      <p:sp>
        <p:nvSpPr>
          <p:cNvPr id="292" name="Shape 292"/>
          <p:cNvSpPr/>
          <p:nvPr/>
        </p:nvSpPr>
        <p:spPr>
          <a:xfrm>
            <a:off x="5042325" y="3965425"/>
            <a:ext cx="3414300" cy="383400"/>
          </a:xfrm>
          <a:prstGeom prst="roundRect">
            <a:avLst>
              <a:gd name="adj" fmla="val 16667"/>
            </a:avLst>
          </a:prstGeom>
          <a:solidFill>
            <a:srgbClr val="CF65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EVALUACIÓN</a:t>
            </a:r>
          </a:p>
        </p:txBody>
      </p:sp>
      <p:sp>
        <p:nvSpPr>
          <p:cNvPr id="293" name="Shape 293"/>
          <p:cNvSpPr/>
          <p:nvPr/>
        </p:nvSpPr>
        <p:spPr>
          <a:xfrm>
            <a:off x="4769325" y="3826225"/>
            <a:ext cx="661800" cy="6618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CF65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CF6500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</a:p>
        </p:txBody>
      </p:sp>
      <p:sp>
        <p:nvSpPr>
          <p:cNvPr id="294" name="Shape 294"/>
          <p:cNvSpPr/>
          <p:nvPr/>
        </p:nvSpPr>
        <p:spPr>
          <a:xfrm>
            <a:off x="5042325" y="4838100"/>
            <a:ext cx="3414300" cy="383400"/>
          </a:xfrm>
          <a:prstGeom prst="roundRect">
            <a:avLst>
              <a:gd name="adj" fmla="val 16667"/>
            </a:avLst>
          </a:prstGeom>
          <a:solidFill>
            <a:srgbClr val="66AAB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ACOMPAÑAMIENTO</a:t>
            </a:r>
          </a:p>
        </p:txBody>
      </p:sp>
      <p:sp>
        <p:nvSpPr>
          <p:cNvPr id="295" name="Shape 295"/>
          <p:cNvSpPr/>
          <p:nvPr/>
        </p:nvSpPr>
        <p:spPr>
          <a:xfrm>
            <a:off x="4769325" y="4698900"/>
            <a:ext cx="661800" cy="6618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66AA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66AAB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</a:p>
        </p:txBody>
      </p:sp>
      <p:sp>
        <p:nvSpPr>
          <p:cNvPr id="296" name="Shape 296"/>
          <p:cNvSpPr/>
          <p:nvPr/>
        </p:nvSpPr>
        <p:spPr>
          <a:xfrm>
            <a:off x="657275" y="4235700"/>
            <a:ext cx="3249900" cy="9888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Mejores</a:t>
            </a:r>
            <a:r>
              <a:rPr lang="en-US" sz="3000" b="1" dirty="0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 Aprendizajes</a:t>
            </a:r>
          </a:p>
        </p:txBody>
      </p:sp>
      <p:sp>
        <p:nvSpPr>
          <p:cNvPr id="297" name="Shape 297"/>
          <p:cNvSpPr/>
          <p:nvPr/>
        </p:nvSpPr>
        <p:spPr>
          <a:xfrm>
            <a:off x="687362" y="2372475"/>
            <a:ext cx="3219900" cy="7335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Currículo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l="15681" t="15950" r="15391" b="2959"/>
          <a:stretch/>
        </p:blipFill>
        <p:spPr>
          <a:xfrm>
            <a:off x="478926" y="517972"/>
            <a:ext cx="1004674" cy="11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1749075" y="518000"/>
            <a:ext cx="7017000" cy="11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800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Componentes Curriculares</a:t>
            </a:r>
          </a:p>
        </p:txBody>
      </p:sp>
      <p:sp>
        <p:nvSpPr>
          <p:cNvPr id="300" name="Shape 300"/>
          <p:cNvSpPr/>
          <p:nvPr/>
        </p:nvSpPr>
        <p:spPr>
          <a:xfrm rot="5400000">
            <a:off x="1837075" y="3313087"/>
            <a:ext cx="948000" cy="71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85745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Shape 308"/>
          <p:cNvGrpSpPr/>
          <p:nvPr/>
        </p:nvGrpSpPr>
        <p:grpSpPr>
          <a:xfrm>
            <a:off x="1147775" y="2936487"/>
            <a:ext cx="7308856" cy="1311900"/>
            <a:chOff x="1147775" y="2936487"/>
            <a:chExt cx="7308856" cy="1311900"/>
          </a:xfrm>
        </p:grpSpPr>
        <p:sp>
          <p:nvSpPr>
            <p:cNvPr id="309" name="Shape 309"/>
            <p:cNvSpPr/>
            <p:nvPr/>
          </p:nvSpPr>
          <p:spPr>
            <a:xfrm>
              <a:off x="1688931" y="3212405"/>
              <a:ext cx="6767700" cy="759900"/>
            </a:xfrm>
            <a:prstGeom prst="roundRect">
              <a:avLst>
                <a:gd name="adj" fmla="val 16667"/>
              </a:avLst>
            </a:prstGeom>
            <a:solidFill>
              <a:srgbClr val="9CBC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4000"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  REFERENTES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1147775" y="2936487"/>
              <a:ext cx="1311899" cy="131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9CB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4000" b="1">
                <a:solidFill>
                  <a:srgbClr val="9CBC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11" name="Shape 311"/>
            <p:cNvPicPr preferRelativeResize="0"/>
            <p:nvPr/>
          </p:nvPicPr>
          <p:blipFill rotWithShape="1">
            <a:blip r:embed="rId4">
              <a:alphaModFix/>
            </a:blip>
            <a:srcRect l="15681" t="15950" r="15391" b="2959"/>
            <a:stretch/>
          </p:blipFill>
          <p:spPr>
            <a:xfrm>
              <a:off x="1301388" y="3023297"/>
              <a:ext cx="1004674" cy="1138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2" name="Shape 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3243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19"/>
          <p:cNvSpPr/>
          <p:nvPr/>
        </p:nvSpPr>
        <p:spPr>
          <a:xfrm>
            <a:off x="492300" y="604724"/>
            <a:ext cx="8159400" cy="1136184"/>
          </a:xfrm>
          <a:prstGeom prst="roundRect">
            <a:avLst>
              <a:gd name="adj" fmla="val 16667"/>
            </a:avLst>
          </a:prstGeom>
          <a:solidFill>
            <a:srgbClr val="9CB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Trebuchet MS"/>
                <a:cs typeface="Arial"/>
                <a:sym typeface="Trebuchet MS"/>
              </a:rPr>
              <a:t>1.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ea typeface="Trebuchet MS"/>
                <a:cs typeface="Arial"/>
                <a:sym typeface="Trebuchet MS"/>
              </a:rPr>
              <a:t>ESTÁNDARES BÁSICOS DE COMPETENCIAS</a:t>
            </a:r>
            <a:endParaRPr lang="en-US" sz="2400" b="1" dirty="0">
              <a:solidFill>
                <a:srgbClr val="FFFFFF"/>
              </a:solidFill>
              <a:latin typeface="Arial"/>
              <a:ea typeface="Trebuchet MS"/>
              <a:cs typeface="Arial"/>
              <a:sym typeface="Trebuchet MS"/>
            </a:endParaRPr>
          </a:p>
        </p:txBody>
      </p:sp>
      <p:sp>
        <p:nvSpPr>
          <p:cNvPr id="3" name="Shape 330"/>
          <p:cNvSpPr/>
          <p:nvPr/>
        </p:nvSpPr>
        <p:spPr>
          <a:xfrm>
            <a:off x="492300" y="1880068"/>
            <a:ext cx="8159400" cy="972721"/>
          </a:xfrm>
          <a:prstGeom prst="roundRect">
            <a:avLst>
              <a:gd name="adj" fmla="val 16667"/>
            </a:avLst>
          </a:prstGeom>
          <a:solidFill>
            <a:srgbClr val="9CB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1.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ea typeface="Trebuchet MS"/>
                <a:cs typeface="Arial"/>
                <a:sym typeface="Trebuchet MS"/>
              </a:rPr>
              <a:t>MATRIZ DE REFERENCIA</a:t>
            </a:r>
            <a:endParaRPr lang="en-US" sz="2400" b="1" dirty="0">
              <a:solidFill>
                <a:srgbClr val="FFFFFF"/>
              </a:solidFill>
              <a:latin typeface="Arial"/>
              <a:ea typeface="Trebuchet MS"/>
              <a:cs typeface="Arial"/>
              <a:sym typeface="Trebuchet MS"/>
            </a:endParaRPr>
          </a:p>
        </p:txBody>
      </p:sp>
      <p:sp>
        <p:nvSpPr>
          <p:cNvPr id="4" name="Shape 343"/>
          <p:cNvSpPr/>
          <p:nvPr/>
        </p:nvSpPr>
        <p:spPr>
          <a:xfrm>
            <a:off x="492300" y="2991949"/>
            <a:ext cx="8159400" cy="1061098"/>
          </a:xfrm>
          <a:prstGeom prst="roundRect">
            <a:avLst>
              <a:gd name="adj" fmla="val 16667"/>
            </a:avLst>
          </a:prstGeom>
          <a:solidFill>
            <a:srgbClr val="9CB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2. </a:t>
            </a:r>
            <a:r>
              <a:rPr lang="en-US" sz="22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DERECHOS BÁSICOS DE APRENDIZAJE</a:t>
            </a:r>
            <a:endParaRPr lang="en-US" sz="22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Shape 356"/>
          <p:cNvSpPr/>
          <p:nvPr/>
        </p:nvSpPr>
        <p:spPr>
          <a:xfrm>
            <a:off x="492300" y="4226998"/>
            <a:ext cx="8159400" cy="974123"/>
          </a:xfrm>
          <a:prstGeom prst="roundRect">
            <a:avLst>
              <a:gd name="adj" fmla="val 16667"/>
            </a:avLst>
          </a:prstGeom>
          <a:solidFill>
            <a:srgbClr val="9CB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3. </a:t>
            </a:r>
            <a:r>
              <a:rPr lang="en-US" sz="22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ORIENTACIONES PEDAGÓGICAS</a:t>
            </a:r>
            <a:endParaRPr lang="en-US" sz="22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Shape 371"/>
          <p:cNvSpPr/>
          <p:nvPr/>
        </p:nvSpPr>
        <p:spPr>
          <a:xfrm>
            <a:off x="492300" y="5375071"/>
            <a:ext cx="8159400" cy="1008913"/>
          </a:xfrm>
          <a:prstGeom prst="roundRect">
            <a:avLst>
              <a:gd name="adj" fmla="val 16667"/>
            </a:avLst>
          </a:prstGeom>
          <a:solidFill>
            <a:srgbClr val="9CB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4. MALLAS DE APRENDIZAJE</a:t>
            </a:r>
            <a:endParaRPr lang="en-US" sz="22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9212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Shape 384"/>
          <p:cNvGrpSpPr/>
          <p:nvPr/>
        </p:nvGrpSpPr>
        <p:grpSpPr>
          <a:xfrm>
            <a:off x="1147775" y="2936487"/>
            <a:ext cx="7308856" cy="1311900"/>
            <a:chOff x="1147775" y="2936487"/>
            <a:chExt cx="7308856" cy="1311900"/>
          </a:xfrm>
        </p:grpSpPr>
        <p:sp>
          <p:nvSpPr>
            <p:cNvPr id="385" name="Shape 385"/>
            <p:cNvSpPr/>
            <p:nvPr/>
          </p:nvSpPr>
          <p:spPr>
            <a:xfrm>
              <a:off x="1688931" y="3212405"/>
              <a:ext cx="6767700" cy="759900"/>
            </a:xfrm>
            <a:prstGeom prst="roundRect">
              <a:avLst>
                <a:gd name="adj" fmla="val 16667"/>
              </a:avLst>
            </a:prstGeom>
            <a:solidFill>
              <a:srgbClr val="134F5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  MATERIALES</a:t>
              </a:r>
            </a:p>
          </p:txBody>
        </p:sp>
        <p:sp>
          <p:nvSpPr>
            <p:cNvPr id="386" name="Shape 386"/>
            <p:cNvSpPr/>
            <p:nvPr/>
          </p:nvSpPr>
          <p:spPr>
            <a:xfrm>
              <a:off x="1147775" y="2936487"/>
              <a:ext cx="1311899" cy="131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134F5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4000" b="1">
                <a:solidFill>
                  <a:srgbClr val="9CBC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87" name="Shape 387"/>
            <p:cNvPicPr preferRelativeResize="0"/>
            <p:nvPr/>
          </p:nvPicPr>
          <p:blipFill rotWithShape="1">
            <a:blip r:embed="rId4">
              <a:alphaModFix/>
            </a:blip>
            <a:srcRect l="15681" t="15950" r="15391" b="2959"/>
            <a:stretch/>
          </p:blipFill>
          <p:spPr>
            <a:xfrm>
              <a:off x="1301388" y="3023297"/>
              <a:ext cx="1004674" cy="1138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8" name="Shape 3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04861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" name="Shape 441"/>
          <p:cNvGrpSpPr/>
          <p:nvPr/>
        </p:nvGrpSpPr>
        <p:grpSpPr>
          <a:xfrm>
            <a:off x="1147775" y="2936487"/>
            <a:ext cx="7308856" cy="1311900"/>
            <a:chOff x="1147775" y="2936487"/>
            <a:chExt cx="7308856" cy="1311900"/>
          </a:xfrm>
        </p:grpSpPr>
        <p:sp>
          <p:nvSpPr>
            <p:cNvPr id="442" name="Shape 442"/>
            <p:cNvSpPr/>
            <p:nvPr/>
          </p:nvSpPr>
          <p:spPr>
            <a:xfrm>
              <a:off x="1688931" y="3212405"/>
              <a:ext cx="6767700" cy="759900"/>
            </a:xfrm>
            <a:prstGeom prst="roundRect">
              <a:avLst>
                <a:gd name="adj" fmla="val 16667"/>
              </a:avLst>
            </a:prstGeom>
            <a:solidFill>
              <a:srgbClr val="CF65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4000"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  EVALUACIÓN</a:t>
              </a:r>
            </a:p>
          </p:txBody>
        </p:sp>
        <p:sp>
          <p:nvSpPr>
            <p:cNvPr id="443" name="Shape 443"/>
            <p:cNvSpPr/>
            <p:nvPr/>
          </p:nvSpPr>
          <p:spPr>
            <a:xfrm>
              <a:off x="1147775" y="2936487"/>
              <a:ext cx="1311899" cy="131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CF65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endParaRPr sz="4000" b="1">
                <a:solidFill>
                  <a:srgbClr val="9CBC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444" name="Shape 444"/>
            <p:cNvPicPr preferRelativeResize="0"/>
            <p:nvPr/>
          </p:nvPicPr>
          <p:blipFill rotWithShape="1">
            <a:blip r:embed="rId4">
              <a:alphaModFix/>
            </a:blip>
            <a:srcRect l="15681" t="15950" r="15391" b="2959"/>
            <a:stretch/>
          </p:blipFill>
          <p:spPr>
            <a:xfrm>
              <a:off x="1301388" y="3023297"/>
              <a:ext cx="1004674" cy="1138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5" name="Shape 4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3254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Shape 5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6" name="Shape 536"/>
          <p:cNvGrpSpPr/>
          <p:nvPr/>
        </p:nvGrpSpPr>
        <p:grpSpPr>
          <a:xfrm>
            <a:off x="1147775" y="2936487"/>
            <a:ext cx="7308856" cy="1311900"/>
            <a:chOff x="1147775" y="2936487"/>
            <a:chExt cx="7308856" cy="1311900"/>
          </a:xfrm>
        </p:grpSpPr>
        <p:sp>
          <p:nvSpPr>
            <p:cNvPr id="537" name="Shape 537"/>
            <p:cNvSpPr/>
            <p:nvPr/>
          </p:nvSpPr>
          <p:spPr>
            <a:xfrm>
              <a:off x="1688931" y="3212405"/>
              <a:ext cx="6767700" cy="759900"/>
            </a:xfrm>
            <a:prstGeom prst="roundRect">
              <a:avLst>
                <a:gd name="adj" fmla="val 16667"/>
              </a:avLst>
            </a:prstGeom>
            <a:solidFill>
              <a:srgbClr val="66AAB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4000" b="1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  ACOMPAÑAMIENTO</a:t>
              </a:r>
            </a:p>
          </p:txBody>
        </p:sp>
        <p:sp>
          <p:nvSpPr>
            <p:cNvPr id="538" name="Shape 538"/>
            <p:cNvSpPr/>
            <p:nvPr/>
          </p:nvSpPr>
          <p:spPr>
            <a:xfrm>
              <a:off x="1147775" y="2936487"/>
              <a:ext cx="1311899" cy="131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66AAB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4000" b="1">
                <a:solidFill>
                  <a:srgbClr val="9CBC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539" name="Shape 539"/>
            <p:cNvPicPr preferRelativeResize="0"/>
            <p:nvPr/>
          </p:nvPicPr>
          <p:blipFill rotWithShape="1">
            <a:blip r:embed="rId4">
              <a:alphaModFix/>
            </a:blip>
            <a:srcRect l="15681" t="15950" r="15391" b="2959"/>
            <a:stretch/>
          </p:blipFill>
          <p:spPr>
            <a:xfrm>
              <a:off x="1301388" y="3023297"/>
              <a:ext cx="1004674" cy="1138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0" name="Shape 5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3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Shape 545"/>
          <p:cNvPicPr preferRelativeResize="0"/>
          <p:nvPr/>
        </p:nvPicPr>
        <p:blipFill rotWithShape="1">
          <a:blip r:embed="rId3">
            <a:alphaModFix/>
          </a:blip>
          <a:srcRect l="15681" t="15950" r="15391" b="2959"/>
          <a:stretch/>
        </p:blipFill>
        <p:spPr>
          <a:xfrm>
            <a:off x="478926" y="517972"/>
            <a:ext cx="1004674" cy="11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Shape 546"/>
          <p:cNvSpPr txBox="1"/>
          <p:nvPr/>
        </p:nvSpPr>
        <p:spPr>
          <a:xfrm>
            <a:off x="1749075" y="518000"/>
            <a:ext cx="7017000" cy="11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800" b="1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Acompañamiento</a:t>
            </a:r>
          </a:p>
        </p:txBody>
      </p:sp>
      <p:sp>
        <p:nvSpPr>
          <p:cNvPr id="547" name="Shape 547"/>
          <p:cNvSpPr/>
          <p:nvPr/>
        </p:nvSpPr>
        <p:spPr>
          <a:xfrm>
            <a:off x="492300" y="2125475"/>
            <a:ext cx="8159400" cy="514800"/>
          </a:xfrm>
          <a:prstGeom prst="roundRect">
            <a:avLst>
              <a:gd name="adj" fmla="val 16667"/>
            </a:avLst>
          </a:prstGeom>
          <a:solidFill>
            <a:srgbClr val="66AAB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Formación y acompañamiento pedagógico</a:t>
            </a:r>
          </a:p>
        </p:txBody>
      </p:sp>
      <p:pic>
        <p:nvPicPr>
          <p:cNvPr id="548" name="Shape 5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/>
          <p:nvPr/>
        </p:nvSpPr>
        <p:spPr>
          <a:xfrm>
            <a:off x="492411" y="4444325"/>
            <a:ext cx="2774400" cy="1138200"/>
          </a:xfrm>
          <a:prstGeom prst="roundRect">
            <a:avLst>
              <a:gd name="adj" fmla="val 16667"/>
            </a:avLst>
          </a:prstGeom>
          <a:solidFill>
            <a:srgbClr val="D9EDFF"/>
          </a:solidFill>
          <a:ln w="38100" cap="flat" cmpd="sng">
            <a:solidFill>
              <a:srgbClr val="66AA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Realizada por: </a:t>
            </a:r>
          </a:p>
          <a:p>
            <a:pPr lvl="0" algn="ctr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Facilitadores (tutores, líderes de JU, gestores)  </a:t>
            </a:r>
          </a:p>
        </p:txBody>
      </p:sp>
      <p:sp>
        <p:nvSpPr>
          <p:cNvPr id="551" name="Shape 551"/>
          <p:cNvSpPr/>
          <p:nvPr/>
        </p:nvSpPr>
        <p:spPr>
          <a:xfrm>
            <a:off x="492300" y="2973200"/>
            <a:ext cx="2774400" cy="1138200"/>
          </a:xfrm>
          <a:prstGeom prst="roundRect">
            <a:avLst>
              <a:gd name="adj" fmla="val 16667"/>
            </a:avLst>
          </a:prstGeom>
          <a:solidFill>
            <a:srgbClr val="D9EDFF"/>
          </a:solidFill>
          <a:ln w="38100" cap="flat" cmpd="sng">
            <a:solidFill>
              <a:srgbClr val="66AA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Dirigida a:</a:t>
            </a:r>
          </a:p>
          <a:p>
            <a:pPr lvl="0" algn="ctr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Directivos docentes y/o docentes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</a:p>
        </p:txBody>
      </p:sp>
      <p:sp>
        <p:nvSpPr>
          <p:cNvPr id="552" name="Shape 552"/>
          <p:cNvSpPr/>
          <p:nvPr/>
        </p:nvSpPr>
        <p:spPr>
          <a:xfrm>
            <a:off x="3747850" y="2973200"/>
            <a:ext cx="4903800" cy="75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66AA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Estrategia de </a:t>
            </a:r>
            <a:r>
              <a:rPr lang="en-U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APOYO 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 </a:t>
            </a:r>
            <a:r>
              <a:rPr lang="en-U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CUALIFICACIÓN 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 las </a:t>
            </a:r>
            <a:r>
              <a:rPr lang="en-U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PRÁCTICAS EDUCATIVAS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553" name="Shape 553"/>
          <p:cNvSpPr/>
          <p:nvPr/>
        </p:nvSpPr>
        <p:spPr>
          <a:xfrm>
            <a:off x="5500076" y="4184875"/>
            <a:ext cx="1439100" cy="139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Trabajo conjunto entre maestros</a:t>
            </a:r>
          </a:p>
        </p:txBody>
      </p:sp>
      <p:sp>
        <p:nvSpPr>
          <p:cNvPr id="554" name="Shape 554"/>
          <p:cNvSpPr/>
          <p:nvPr/>
        </p:nvSpPr>
        <p:spPr>
          <a:xfrm>
            <a:off x="7212680" y="4184875"/>
            <a:ext cx="1439100" cy="139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CF65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Procesos de mejoramiento del EE</a:t>
            </a:r>
          </a:p>
        </p:txBody>
      </p:sp>
      <p:sp>
        <p:nvSpPr>
          <p:cNvPr id="555" name="Shape 555"/>
          <p:cNvSpPr/>
          <p:nvPr/>
        </p:nvSpPr>
        <p:spPr>
          <a:xfrm>
            <a:off x="3747850" y="4184875"/>
            <a:ext cx="1439100" cy="139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9CB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Aprendizaje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 los estudiantes</a:t>
            </a:r>
          </a:p>
        </p:txBody>
      </p:sp>
      <p:sp>
        <p:nvSpPr>
          <p:cNvPr id="556" name="Shape 556"/>
          <p:cNvSpPr/>
          <p:nvPr/>
        </p:nvSpPr>
        <p:spPr>
          <a:xfrm>
            <a:off x="4211487" y="3881200"/>
            <a:ext cx="511800" cy="511800"/>
          </a:xfrm>
          <a:prstGeom prst="ellipse">
            <a:avLst/>
          </a:prstGeom>
          <a:solidFill>
            <a:srgbClr val="9CB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9CBC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5958896" y="3881200"/>
            <a:ext cx="511800" cy="511800"/>
          </a:xfrm>
          <a:prstGeom prst="ellipse">
            <a:avLst/>
          </a:prstGeom>
          <a:solidFill>
            <a:srgbClr val="134F5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7676330" y="3881200"/>
            <a:ext cx="511800" cy="511800"/>
          </a:xfrm>
          <a:prstGeom prst="ellipse">
            <a:avLst/>
          </a:prstGeom>
          <a:solidFill>
            <a:srgbClr val="CF65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CF65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62507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Shape 577"/>
          <p:cNvPicPr preferRelativeResize="0"/>
          <p:nvPr/>
        </p:nvPicPr>
        <p:blipFill rotWithShape="1">
          <a:blip r:embed="rId3">
            <a:alphaModFix/>
          </a:blip>
          <a:srcRect l="16107" t="16474" r="16552" b="3901"/>
          <a:stretch/>
        </p:blipFill>
        <p:spPr>
          <a:xfrm>
            <a:off x="806348" y="2229481"/>
            <a:ext cx="1437774" cy="163703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Shape 578"/>
          <p:cNvSpPr txBox="1"/>
          <p:nvPr/>
        </p:nvSpPr>
        <p:spPr>
          <a:xfrm>
            <a:off x="2354300" y="2025450"/>
            <a:ext cx="6409500" cy="20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Procesos </a:t>
            </a:r>
            <a:r>
              <a:rPr lang="en-US" sz="4000" b="1" dirty="0" err="1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asociados</a:t>
            </a:r>
            <a:r>
              <a:rPr lang="en-US" sz="4000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 a un Currículo de </a:t>
            </a:r>
            <a:r>
              <a:rPr lang="en-US" sz="4000" b="1" dirty="0" err="1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Calidad</a:t>
            </a:r>
            <a:endParaRPr lang="en-US" sz="4000" b="1" dirty="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9" name="Shape 579"/>
          <p:cNvSpPr/>
          <p:nvPr/>
        </p:nvSpPr>
        <p:spPr>
          <a:xfrm>
            <a:off x="3973550" y="4282550"/>
            <a:ext cx="661800" cy="661800"/>
          </a:xfrm>
          <a:prstGeom prst="ellipse">
            <a:avLst/>
          </a:prstGeom>
          <a:solidFill>
            <a:srgbClr val="9CBC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9CBC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5324300" y="4282550"/>
            <a:ext cx="661800" cy="661800"/>
          </a:xfrm>
          <a:prstGeom prst="ellipse">
            <a:avLst/>
          </a:prstGeom>
          <a:solidFill>
            <a:srgbClr val="134F5C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134F5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6675050" y="4282550"/>
            <a:ext cx="661800" cy="661800"/>
          </a:xfrm>
          <a:prstGeom prst="ellipse">
            <a:avLst/>
          </a:prstGeom>
          <a:solidFill>
            <a:srgbClr val="CF65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CF65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8025800" y="4282550"/>
            <a:ext cx="661800" cy="661800"/>
          </a:xfrm>
          <a:prstGeom prst="ellipse">
            <a:avLst/>
          </a:prstGeom>
          <a:solidFill>
            <a:srgbClr val="66AAB1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66AAB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83" name="Shape 5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Shape 5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0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9 Imagen" descr="LOgo 2016- pie de pág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"/>
            <a:ext cx="18272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 redondeado"/>
          <p:cNvSpPr/>
          <p:nvPr/>
        </p:nvSpPr>
        <p:spPr>
          <a:xfrm>
            <a:off x="899592" y="764704"/>
            <a:ext cx="7416824" cy="93610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3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3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EDUCACIÓN DISTRITAL DE CARTAGENA  </a:t>
            </a:r>
            <a:endParaRPr lang="es-CO" sz="3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947872" y="2528900"/>
            <a:ext cx="7368543" cy="79208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EDUCATIVA </a:t>
            </a:r>
            <a:endParaRPr lang="es-CO" sz="28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827584" y="3019202"/>
            <a:ext cx="7382931" cy="86409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Cecilia Morales Ursehela</a:t>
            </a:r>
            <a:endParaRPr lang="es-CO" sz="28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4 Rectángulo redondeado"/>
          <p:cNvSpPr/>
          <p:nvPr/>
        </p:nvSpPr>
        <p:spPr>
          <a:xfrm>
            <a:off x="755576" y="4005064"/>
            <a:ext cx="7382932" cy="9001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EDUCATIVOS</a:t>
            </a:r>
            <a:endParaRPr lang="es-CO" sz="28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3 Rectángulo redondeado"/>
          <p:cNvSpPr/>
          <p:nvPr/>
        </p:nvSpPr>
        <p:spPr>
          <a:xfrm>
            <a:off x="947873" y="4640597"/>
            <a:ext cx="7368543" cy="648072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Enith </a:t>
            </a:r>
            <a:r>
              <a:rPr lang="es-CO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uzman </a:t>
            </a:r>
            <a:r>
              <a:rPr lang="es-CO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</a:t>
            </a:r>
            <a:endParaRPr lang="es-CO" sz="28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Shape 5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Shape 590"/>
          <p:cNvPicPr preferRelativeResize="0"/>
          <p:nvPr/>
        </p:nvPicPr>
        <p:blipFill rotWithShape="1">
          <a:blip r:embed="rId4">
            <a:alphaModFix/>
          </a:blip>
          <a:srcRect l="15681" t="15950" r="15391" b="2959"/>
          <a:stretch/>
        </p:blipFill>
        <p:spPr>
          <a:xfrm>
            <a:off x="478926" y="517972"/>
            <a:ext cx="1004674" cy="11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Shape 591"/>
          <p:cNvSpPr txBox="1"/>
          <p:nvPr/>
        </p:nvSpPr>
        <p:spPr>
          <a:xfrm>
            <a:off x="1749075" y="518000"/>
            <a:ext cx="7017000" cy="11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b="1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Procesos institucionales para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200" b="1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la calidad educativa</a:t>
            </a:r>
          </a:p>
        </p:txBody>
      </p:sp>
      <p:pic>
        <p:nvPicPr>
          <p:cNvPr id="592" name="Shape 5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Shape 593"/>
          <p:cNvSpPr/>
          <p:nvPr/>
        </p:nvSpPr>
        <p:spPr>
          <a:xfrm>
            <a:off x="478925" y="2133337"/>
            <a:ext cx="8172600" cy="113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EICC se concreta en las </a:t>
            </a:r>
            <a:r>
              <a:rPr lang="en-US" sz="2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dinámicas institucionales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y del </a:t>
            </a:r>
            <a:r>
              <a:rPr lang="en-US" sz="2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aula de clase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Desde allí se reconocen tres procesos principales:</a:t>
            </a:r>
          </a:p>
        </p:txBody>
      </p:sp>
      <p:sp>
        <p:nvSpPr>
          <p:cNvPr id="594" name="Shape 594"/>
          <p:cNvSpPr/>
          <p:nvPr/>
        </p:nvSpPr>
        <p:spPr>
          <a:xfrm>
            <a:off x="479050" y="3633462"/>
            <a:ext cx="2519100" cy="1903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28575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Procesos de enseñanza y de aprendizaje</a:t>
            </a:r>
          </a:p>
        </p:txBody>
      </p:sp>
      <p:sp>
        <p:nvSpPr>
          <p:cNvPr id="595" name="Shape 595"/>
          <p:cNvSpPr/>
          <p:nvPr/>
        </p:nvSpPr>
        <p:spPr>
          <a:xfrm>
            <a:off x="3305799" y="3633462"/>
            <a:ext cx="2519100" cy="1903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28575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Procesos de evaluación</a:t>
            </a:r>
          </a:p>
        </p:txBody>
      </p:sp>
      <p:sp>
        <p:nvSpPr>
          <p:cNvPr id="596" name="Shape 596"/>
          <p:cNvSpPr/>
          <p:nvPr/>
        </p:nvSpPr>
        <p:spPr>
          <a:xfrm>
            <a:off x="6132548" y="3633462"/>
            <a:ext cx="2519100" cy="19035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28575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Procesos de acompañamiento pedagógico</a:t>
            </a:r>
          </a:p>
        </p:txBody>
      </p:sp>
    </p:spTree>
    <p:extLst>
      <p:ext uri="{BB962C8B-B14F-4D97-AF65-F5344CB8AC3E}">
        <p14:creationId xmlns:p14="http://schemas.microsoft.com/office/powerpoint/2010/main" val="15380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 txBox="1"/>
          <p:nvPr/>
        </p:nvSpPr>
        <p:spPr>
          <a:xfrm>
            <a:off x="1757358" y="582081"/>
            <a:ext cx="7081800" cy="71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4. Avances en la implementación</a:t>
            </a:r>
          </a:p>
        </p:txBody>
      </p:sp>
      <p:sp>
        <p:nvSpPr>
          <p:cNvPr id="1089" name="Shape 1089"/>
          <p:cNvSpPr txBox="1"/>
          <p:nvPr/>
        </p:nvSpPr>
        <p:spPr>
          <a:xfrm>
            <a:off x="0" y="2113"/>
            <a:ext cx="9144000" cy="1320900"/>
          </a:xfrm>
          <a:prstGeom prst="rect">
            <a:avLst/>
          </a:prstGeom>
          <a:solidFill>
            <a:srgbClr val="540A2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Presentación del Plan de Integración de los Componentes del currículo  (PICC)</a:t>
            </a:r>
          </a:p>
        </p:txBody>
      </p:sp>
      <p:sp>
        <p:nvSpPr>
          <p:cNvPr id="1091" name="Shape 1091"/>
          <p:cNvSpPr/>
          <p:nvPr/>
        </p:nvSpPr>
        <p:spPr>
          <a:xfrm>
            <a:off x="301300" y="3677432"/>
            <a:ext cx="1520400" cy="6432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Paso 1  </a:t>
            </a:r>
          </a:p>
        </p:txBody>
      </p:sp>
      <p:sp>
        <p:nvSpPr>
          <p:cNvPr id="1092" name="Shape 1092"/>
          <p:cNvSpPr/>
          <p:nvPr/>
        </p:nvSpPr>
        <p:spPr>
          <a:xfrm>
            <a:off x="2095100" y="3677432"/>
            <a:ext cx="1579500" cy="6432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Paso 2  </a:t>
            </a:r>
          </a:p>
        </p:txBody>
      </p:sp>
      <p:sp>
        <p:nvSpPr>
          <p:cNvPr id="1093" name="Shape 1093"/>
          <p:cNvSpPr/>
          <p:nvPr/>
        </p:nvSpPr>
        <p:spPr>
          <a:xfrm>
            <a:off x="3913000" y="3677432"/>
            <a:ext cx="1520400" cy="6432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Paso 3  </a:t>
            </a:r>
          </a:p>
        </p:txBody>
      </p:sp>
      <p:sp>
        <p:nvSpPr>
          <p:cNvPr id="1094" name="Shape 1094"/>
          <p:cNvSpPr/>
          <p:nvPr/>
        </p:nvSpPr>
        <p:spPr>
          <a:xfrm>
            <a:off x="5595600" y="3677432"/>
            <a:ext cx="1520400" cy="6432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Paso 4  </a:t>
            </a:r>
          </a:p>
        </p:txBody>
      </p:sp>
      <p:sp>
        <p:nvSpPr>
          <p:cNvPr id="1095" name="Shape 1095"/>
          <p:cNvSpPr/>
          <p:nvPr/>
        </p:nvSpPr>
        <p:spPr>
          <a:xfrm>
            <a:off x="7400850" y="3633066"/>
            <a:ext cx="1520400" cy="6432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Paso 5  </a:t>
            </a:r>
          </a:p>
        </p:txBody>
      </p:sp>
      <p:sp>
        <p:nvSpPr>
          <p:cNvPr id="1096" name="Shape 1096"/>
          <p:cNvSpPr/>
          <p:nvPr/>
        </p:nvSpPr>
        <p:spPr>
          <a:xfrm>
            <a:off x="2121175" y="4442066"/>
            <a:ext cx="1634100" cy="15783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Definición de metas 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1097" name="Shape 1097"/>
          <p:cNvSpPr/>
          <p:nvPr/>
        </p:nvSpPr>
        <p:spPr>
          <a:xfrm>
            <a:off x="3882700" y="4388632"/>
            <a:ext cx="1520400" cy="15783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Construcción del plan de acción   </a:t>
            </a:r>
          </a:p>
        </p:txBody>
      </p:sp>
      <p:sp>
        <p:nvSpPr>
          <p:cNvPr id="1098" name="Shape 1098"/>
          <p:cNvSpPr/>
          <p:nvPr/>
        </p:nvSpPr>
        <p:spPr>
          <a:xfrm>
            <a:off x="205437" y="4459900"/>
            <a:ext cx="1712100" cy="15783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15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Reconocimiento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del contexto   </a:t>
            </a:r>
          </a:p>
        </p:txBody>
      </p:sp>
      <p:sp>
        <p:nvSpPr>
          <p:cNvPr id="1099" name="Shape 1099"/>
          <p:cNvSpPr/>
          <p:nvPr/>
        </p:nvSpPr>
        <p:spPr>
          <a:xfrm>
            <a:off x="5559100" y="4388632"/>
            <a:ext cx="1634100" cy="15783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Implementación del plan de acción</a:t>
            </a:r>
            <a:r>
              <a:rPr lang="en-US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</a:p>
        </p:txBody>
      </p:sp>
      <p:sp>
        <p:nvSpPr>
          <p:cNvPr id="1100" name="Shape 1100"/>
          <p:cNvSpPr/>
          <p:nvPr/>
        </p:nvSpPr>
        <p:spPr>
          <a:xfrm>
            <a:off x="7387900" y="4388632"/>
            <a:ext cx="1634100" cy="15783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Seguimiento y sistematización</a:t>
            </a:r>
            <a:r>
              <a:rPr lang="en-US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</a:p>
        </p:txBody>
      </p:sp>
      <p:sp>
        <p:nvSpPr>
          <p:cNvPr id="1101" name="Shape 1101"/>
          <p:cNvSpPr txBox="1"/>
          <p:nvPr/>
        </p:nvSpPr>
        <p:spPr>
          <a:xfrm>
            <a:off x="534675" y="1757674"/>
            <a:ext cx="8304600" cy="13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 PIC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herramienta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apoyo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para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el proceso de actualización de planes de estudio en 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marco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 la integración de los componentes del currículo,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dirigido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principalmente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 directivos docentes.   Se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estructura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cinco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pasos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225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66" y="2187504"/>
            <a:ext cx="3139874" cy="3245973"/>
          </a:xfrm>
          <a:prstGeom prst="rect">
            <a:avLst/>
          </a:prstGeom>
        </p:spPr>
      </p:pic>
      <p:pic>
        <p:nvPicPr>
          <p:cNvPr id="9" name="9 Imagen" descr="LOgo 2016- pie de pág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"/>
            <a:ext cx="18272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ortar rectángulo de esquina sencilla 1"/>
          <p:cNvSpPr/>
          <p:nvPr/>
        </p:nvSpPr>
        <p:spPr>
          <a:xfrm>
            <a:off x="1058384" y="1196753"/>
            <a:ext cx="6667822" cy="990751"/>
          </a:xfrm>
          <a:prstGeom prst="snip1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/>
                <a:cs typeface="Arial"/>
              </a:rPr>
              <a:t>MOMENTO 1. </a:t>
            </a:r>
            <a:endParaRPr lang="es-ES" sz="2400" b="1" dirty="0">
              <a:latin typeface="Arial"/>
              <a:cs typeface="Arial"/>
            </a:endParaRPr>
          </a:p>
        </p:txBody>
      </p:sp>
      <p:sp>
        <p:nvSpPr>
          <p:cNvPr id="5" name="Recortar rectángulo de esquina sencilla 4"/>
          <p:cNvSpPr/>
          <p:nvPr/>
        </p:nvSpPr>
        <p:spPr>
          <a:xfrm>
            <a:off x="5080245" y="2399199"/>
            <a:ext cx="3556872" cy="2857867"/>
          </a:xfrm>
          <a:prstGeom prst="snip1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/>
                <a:cs typeface="Arial"/>
              </a:rPr>
              <a:t>RECONOCIMIENTO DEL CONTEXTO </a:t>
            </a:r>
            <a:endParaRPr lang="es-E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9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Shape 525"/>
          <p:cNvGrpSpPr/>
          <p:nvPr/>
        </p:nvGrpSpPr>
        <p:grpSpPr>
          <a:xfrm>
            <a:off x="6189904" y="6021667"/>
            <a:ext cx="2919527" cy="757272"/>
            <a:chOff x="6189257" y="6093296"/>
            <a:chExt cx="2919235" cy="757500"/>
          </a:xfrm>
        </p:grpSpPr>
        <p:pic>
          <p:nvPicPr>
            <p:cNvPr id="526" name="Shape 526"/>
            <p:cNvPicPr preferRelativeResize="0"/>
            <p:nvPr/>
          </p:nvPicPr>
          <p:blipFill rotWithShape="1">
            <a:blip r:embed="rId3">
              <a:alphaModFix/>
            </a:blip>
            <a:srcRect l="80011" t="81185" r="3383" b="5006"/>
            <a:stretch/>
          </p:blipFill>
          <p:spPr>
            <a:xfrm>
              <a:off x="7590492" y="6093296"/>
              <a:ext cx="1518000" cy="75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Shape 527"/>
            <p:cNvPicPr preferRelativeResize="0"/>
            <p:nvPr/>
          </p:nvPicPr>
          <p:blipFill rotWithShape="1">
            <a:blip r:embed="rId4">
              <a:alphaModFix/>
            </a:blip>
            <a:srcRect l="8613" t="34023" r="7437" b="38390"/>
            <a:stretch/>
          </p:blipFill>
          <p:spPr>
            <a:xfrm>
              <a:off x="6189257" y="6294092"/>
              <a:ext cx="1401300" cy="35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8" name="Shape 528"/>
          <p:cNvSpPr/>
          <p:nvPr/>
        </p:nvSpPr>
        <p:spPr>
          <a:xfrm rot="-5400000">
            <a:off x="4129046" y="-3393938"/>
            <a:ext cx="1208100" cy="818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000" y="0"/>
                </a:moveTo>
                <a:lnTo>
                  <a:pt x="99999" y="0"/>
                </a:lnTo>
                <a:cubicBezTo>
                  <a:pt x="111045" y="0"/>
                  <a:pt x="120000" y="1321"/>
                  <a:pt x="120000" y="2951"/>
                </a:cubicBezTo>
                <a:lnTo>
                  <a:pt x="120000" y="120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20000"/>
                </a:lnTo>
                <a:lnTo>
                  <a:pt x="0" y="2951"/>
                </a:lnTo>
                <a:cubicBezTo>
                  <a:pt x="0" y="1321"/>
                  <a:pt x="8954" y="0"/>
                  <a:pt x="20000" y="0"/>
                </a:cubicBezTo>
              </a:path>
            </a:pathLst>
          </a:custGeom>
          <a:solidFill>
            <a:srgbClr val="621B3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 txBox="1"/>
          <p:nvPr/>
        </p:nvSpPr>
        <p:spPr>
          <a:xfrm>
            <a:off x="5378450" y="277812"/>
            <a:ext cx="2459100" cy="120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lang="en-US" sz="40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Momento</a:t>
            </a:r>
          </a:p>
        </p:txBody>
      </p:sp>
      <p:sp>
        <p:nvSpPr>
          <p:cNvPr id="530" name="Shape 530"/>
          <p:cNvSpPr/>
          <p:nvPr/>
        </p:nvSpPr>
        <p:spPr>
          <a:xfrm>
            <a:off x="7837488" y="461962"/>
            <a:ext cx="841500" cy="841500"/>
          </a:xfrm>
          <a:prstGeom prst="ellipse">
            <a:avLst/>
          </a:prstGeom>
          <a:solidFill>
            <a:srgbClr val="EDB719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7988300" y="503237"/>
            <a:ext cx="501600" cy="75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5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</a:p>
        </p:txBody>
      </p:sp>
      <p:pic>
        <p:nvPicPr>
          <p:cNvPr id="533" name="Shape 5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8250" y="1604963"/>
            <a:ext cx="319200" cy="3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Shape 534"/>
          <p:cNvSpPr txBox="1"/>
          <p:nvPr/>
        </p:nvSpPr>
        <p:spPr>
          <a:xfrm>
            <a:off x="1221725" y="1591209"/>
            <a:ext cx="6797700" cy="5962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Arial"/>
              <a:buNone/>
            </a:pPr>
            <a:r>
              <a:rPr lang="en-US" sz="2400" b="1" dirty="0" smtClean="0">
                <a:latin typeface="Arial"/>
                <a:ea typeface="Trebuchet MS"/>
                <a:cs typeface="Arial"/>
                <a:sym typeface="Trebuchet MS"/>
              </a:rPr>
              <a:t>DEFINICIÓN DE METAS </a:t>
            </a:r>
            <a:endParaRPr lang="en-US" sz="2400" b="1" dirty="0">
              <a:latin typeface="Arial"/>
              <a:ea typeface="Trebuchet MS"/>
              <a:cs typeface="Arial"/>
              <a:sym typeface="Trebuchet MS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2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Shape 535"/>
          <p:cNvSpPr txBox="1"/>
          <p:nvPr/>
        </p:nvSpPr>
        <p:spPr>
          <a:xfrm>
            <a:off x="500200" y="2586043"/>
            <a:ext cx="8186700" cy="314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algn="just" rtl="0">
              <a:lnSpc>
                <a:spcPct val="138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-US" sz="2000" b="1" dirty="0">
                <a:latin typeface="Arial"/>
                <a:ea typeface="Trebuchet MS"/>
                <a:cs typeface="Arial"/>
                <a:sym typeface="Trebuchet MS"/>
              </a:rPr>
              <a:t>Meta 1:</a:t>
            </a:r>
            <a:r>
              <a:rPr lang="en-US" sz="2000" dirty="0">
                <a:latin typeface="Arial"/>
                <a:ea typeface="Trebuchet MS"/>
                <a:cs typeface="Arial"/>
                <a:sym typeface="Trebuchet MS"/>
              </a:rPr>
              <a:t> Revisar los planes de estudio de matemáticas y lenguaje e iniciar un proceso de actualización haciendo uso de los documentos de referencia y de los materiales del MEN.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latin typeface="Arial"/>
              <a:ea typeface="Trebuchet MS"/>
              <a:cs typeface="Arial"/>
              <a:sym typeface="Trebuchet MS"/>
            </a:endParaRPr>
          </a:p>
          <a:p>
            <a:pPr marL="457200" lvl="0" indent="-330200" algn="just" rtl="0">
              <a:lnSpc>
                <a:spcPct val="138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-US" sz="2000" b="1" dirty="0">
                <a:latin typeface="Arial"/>
                <a:ea typeface="Trebuchet MS"/>
                <a:cs typeface="Arial"/>
                <a:sym typeface="Trebuchet MS"/>
              </a:rPr>
              <a:t>Meta 2:</a:t>
            </a:r>
            <a:r>
              <a:rPr lang="en-US" sz="2000" dirty="0">
                <a:latin typeface="Arial"/>
                <a:ea typeface="Trebuchet MS"/>
                <a:cs typeface="Arial"/>
                <a:sym typeface="Trebuchet MS"/>
              </a:rPr>
              <a:t> Elaborar o actualizar las planeaciones de aula que se lleven a las clases de matemáticas y lenguaje coherentes con componentes de la EIC que sean pertinentes al contexto.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latin typeface="Arial"/>
              <a:ea typeface="Trebuchet MS"/>
              <a:cs typeface="Arial"/>
              <a:sym typeface="Trebuchet MS"/>
            </a:endParaRPr>
          </a:p>
          <a:p>
            <a:pPr marL="457200" marR="0" lvl="0" indent="-3302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</a:pPr>
            <a:r>
              <a:rPr lang="en-US" sz="2000" b="1" dirty="0">
                <a:latin typeface="Arial"/>
                <a:ea typeface="Trebuchet MS"/>
                <a:cs typeface="Arial"/>
                <a:sym typeface="Trebuchet MS"/>
              </a:rPr>
              <a:t>Meta 3:</a:t>
            </a:r>
            <a:r>
              <a:rPr lang="en-US" sz="2000" dirty="0">
                <a:latin typeface="Arial"/>
                <a:ea typeface="Trebuchet MS"/>
                <a:cs typeface="Arial"/>
                <a:sym typeface="Trebuchet MS"/>
              </a:rPr>
              <a:t> Mejorar los aprendizajes de los estudiantes en lenguaje y matemáticas, a partir de los resultados de las pruebas internas y externas.</a:t>
            </a:r>
          </a:p>
        </p:txBody>
      </p:sp>
    </p:spTree>
    <p:extLst>
      <p:ext uri="{BB962C8B-B14F-4D97-AF65-F5344CB8AC3E}">
        <p14:creationId xmlns:p14="http://schemas.microsoft.com/office/powerpoint/2010/main" val="20263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9 Imagen" descr="LOgo 2016- pie de pág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"/>
            <a:ext cx="18272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9500"/>
            <a:ext cx="9144000" cy="469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9 Imagen" descr="LOgo 2016- pie de pág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"/>
            <a:ext cx="18272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 redondeado"/>
          <p:cNvSpPr/>
          <p:nvPr/>
        </p:nvSpPr>
        <p:spPr>
          <a:xfrm>
            <a:off x="899592" y="764704"/>
            <a:ext cx="7416824" cy="93610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MARLEN MONTES CASTRO</a:t>
            </a:r>
            <a:endParaRPr lang="es-CO" sz="3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912492" y="1484784"/>
            <a:ext cx="7403923" cy="9001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Magister en Educación</a:t>
            </a:r>
            <a:endParaRPr lang="es-CO" sz="3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947872" y="2132856"/>
            <a:ext cx="7368543" cy="79208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en Investigación </a:t>
            </a:r>
            <a:endParaRPr lang="es-CO" sz="28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71600" y="4833156"/>
            <a:ext cx="7382932" cy="9001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studios  en Informática y Multimedia</a:t>
            </a:r>
            <a:endParaRPr lang="es-CO" sz="28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827584" y="2708920"/>
            <a:ext cx="7382931" cy="86409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Esp. en Pedagogía de la Virtualidad</a:t>
            </a:r>
            <a:endParaRPr lang="es-CO" sz="28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43808" y="188640"/>
            <a:ext cx="3013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FACILITADORA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0" name="4 Rectángulo redondeado"/>
          <p:cNvSpPr/>
          <p:nvPr/>
        </p:nvSpPr>
        <p:spPr>
          <a:xfrm>
            <a:off x="755576" y="3429000"/>
            <a:ext cx="7382932" cy="9001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Administración Educativa</a:t>
            </a:r>
            <a:endParaRPr lang="es-CO" sz="28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3 Rectángulo redondeado"/>
          <p:cNvSpPr/>
          <p:nvPr/>
        </p:nvSpPr>
        <p:spPr>
          <a:xfrm>
            <a:off x="971600" y="4149080"/>
            <a:ext cx="7368543" cy="648072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Maestra Normalísta </a:t>
            </a:r>
            <a:endParaRPr lang="es-CO" sz="28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"/>
            <a:ext cx="18272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Llamada rectangular redondeada"/>
          <p:cNvSpPr/>
          <p:nvPr/>
        </p:nvSpPr>
        <p:spPr>
          <a:xfrm>
            <a:off x="179512" y="1052736"/>
            <a:ext cx="8568952" cy="2808312"/>
          </a:xfrm>
          <a:prstGeom prst="wedgeRoundRectCallout">
            <a:avLst>
              <a:gd name="adj1" fmla="val -21485"/>
              <a:gd name="adj2" fmla="val 63119"/>
              <a:gd name="adj3" fmla="val 16667"/>
            </a:avLst>
          </a:prstGeom>
          <a:solidFill>
            <a:srgbClr val="26FF15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 LOS ANALFABETAS DEL SIGLO XXI, NO SERÁN LOS QUE NO SABEN LEER  NI ESCRIBIR, SINO LOS QUE NO SABEN APRENDER, DESAPRENDER Y REAPRENDER”</a:t>
            </a:r>
          </a:p>
          <a:p>
            <a:pPr algn="ctr">
              <a:defRPr/>
            </a:pPr>
            <a:endParaRPr lang="es-MX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ALVIN  TOFFLER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453306" y="6536377"/>
            <a:ext cx="1583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</a:rPr>
              <a:t>Marlen Montes Castro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2160241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 Imagen" descr="LOgo 2016- pie de pág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615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Ogo 2016- pie de pág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9330"/>
            <a:ext cx="9144000" cy="928670"/>
          </a:xfrm>
          <a:prstGeom prst="rect">
            <a:avLst/>
          </a:prstGeom>
        </p:spPr>
      </p:pic>
      <p:pic>
        <p:nvPicPr>
          <p:cNvPr id="2050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"/>
            <a:ext cx="1827213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08720"/>
            <a:ext cx="792088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7773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"/>
            <a:ext cx="18272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E6EF-15D6-495F-A370-7F9D0788A89D}" type="slidenum">
              <a:rPr lang="es-MX" smtClean="0"/>
              <a:t>6</a:t>
            </a:fld>
            <a:endParaRPr lang="es-MX"/>
          </a:p>
        </p:txBody>
      </p:sp>
      <p:pic>
        <p:nvPicPr>
          <p:cNvPr id="7" name="9 Imagen" descr="LOgo 2016- pie de pág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844824"/>
            <a:ext cx="3175000" cy="40386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547664" y="764704"/>
            <a:ext cx="6640286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latin typeface="Arial"/>
                <a:cs typeface="Arial"/>
              </a:rPr>
              <a:t>Parte </a:t>
            </a:r>
            <a:r>
              <a:rPr lang="es-ES" sz="8000" dirty="0"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044881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9 Imagen" descr="LOgo 2016- pie de pág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"/>
            <a:ext cx="18272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434434" y="1196753"/>
            <a:ext cx="835450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Arial"/>
                <a:cs typeface="Arial"/>
              </a:rPr>
              <a:t>CONCEPTO DE CURRÍCULO.  </a:t>
            </a:r>
            <a:r>
              <a:rPr lang="es-ES" sz="2800" b="1" dirty="0" smtClean="0">
                <a:latin typeface="Arial"/>
                <a:cs typeface="Arial"/>
              </a:rPr>
              <a:t>Ley 115/1994. </a:t>
            </a:r>
            <a:r>
              <a:rPr lang="es-ES" sz="2400" b="1" dirty="0" smtClean="0">
                <a:latin typeface="Arial"/>
                <a:cs typeface="Arial"/>
              </a:rPr>
              <a:t>Artículo 76º. </a:t>
            </a:r>
          </a:p>
          <a:p>
            <a:pPr algn="just">
              <a:lnSpc>
                <a:spcPct val="120000"/>
              </a:lnSpc>
            </a:pPr>
            <a:endParaRPr lang="es-ES" sz="2400" b="1" dirty="0" smtClean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s-ES" sz="2400" b="1" dirty="0" smtClean="0">
                <a:latin typeface="Arial"/>
                <a:cs typeface="Arial"/>
              </a:rPr>
              <a:t>Currículo es el </a:t>
            </a:r>
            <a:r>
              <a:rPr lang="es-ES" sz="2400" b="1" i="1" u="sng" dirty="0" smtClean="0">
                <a:latin typeface="Arial"/>
                <a:cs typeface="Arial"/>
              </a:rPr>
              <a:t>conjunto de criterios, planes de estudios, programas, metodología, y procesos</a:t>
            </a:r>
            <a:r>
              <a:rPr lang="es-ES" sz="2400" b="1" dirty="0" smtClean="0">
                <a:latin typeface="Arial"/>
                <a:cs typeface="Arial"/>
              </a:rPr>
              <a:t> que contribuyen a la formación integral y a la construcción de la identidad cultural nacional, regional y local, incluyendo también los recursos humanos, académicos y físicos para poner en práctica las políticas y llevar a cabo el proyecto educativo institucional</a:t>
            </a:r>
            <a:endParaRPr lang="es-E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9 Imagen" descr="LOgo 2016- pie de pág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"/>
            <a:ext cx="18272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24852" y="1028040"/>
            <a:ext cx="9115296" cy="4585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800" b="1" dirty="0" smtClean="0">
                <a:solidFill>
                  <a:srgbClr val="FF0000"/>
                </a:solidFill>
                <a:latin typeface="Arial"/>
                <a:cs typeface="Arial"/>
              </a:rPr>
              <a:t>AUTONOMÍA ESCOLAR.</a:t>
            </a:r>
            <a:r>
              <a:rPr lang="es-ES" sz="2800" b="1" dirty="0">
                <a:latin typeface="Arial"/>
                <a:cs typeface="Arial"/>
              </a:rPr>
              <a:t> Ley 115/</a:t>
            </a:r>
            <a:r>
              <a:rPr lang="es-ES" sz="2800" b="1" dirty="0" smtClean="0">
                <a:latin typeface="Arial"/>
                <a:cs typeface="Arial"/>
              </a:rPr>
              <a:t>1994.</a:t>
            </a:r>
            <a:r>
              <a:rPr lang="es-ES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2400" b="1" dirty="0" smtClean="0">
                <a:latin typeface="Arial"/>
                <a:cs typeface="Arial"/>
              </a:rPr>
              <a:t>Artículo  77º </a:t>
            </a:r>
          </a:p>
          <a:p>
            <a:pPr>
              <a:lnSpc>
                <a:spcPct val="120000"/>
              </a:lnSpc>
            </a:pPr>
            <a:r>
              <a:rPr lang="es-ES" sz="2400" b="1" dirty="0" smtClean="0">
                <a:latin typeface="Arial"/>
                <a:cs typeface="Arial"/>
              </a:rPr>
              <a:t>Dentro de los límites fijados por la presente ley y el P.E.I,</a:t>
            </a:r>
          </a:p>
          <a:p>
            <a:pPr>
              <a:lnSpc>
                <a:spcPct val="120000"/>
              </a:lnSpc>
            </a:pPr>
            <a:r>
              <a:rPr lang="es-ES" sz="2400" b="1" dirty="0" smtClean="0">
                <a:latin typeface="Arial"/>
                <a:cs typeface="Arial"/>
              </a:rPr>
              <a:t>las instituciones de educación formal gozan de autonomía</a:t>
            </a:r>
          </a:p>
          <a:p>
            <a:pPr>
              <a:lnSpc>
                <a:spcPct val="120000"/>
              </a:lnSpc>
            </a:pPr>
            <a:r>
              <a:rPr lang="es-ES" sz="2400" b="1" dirty="0" smtClean="0">
                <a:latin typeface="Arial"/>
                <a:cs typeface="Arial"/>
              </a:rPr>
              <a:t>para organizar las áreas fundamentales de conocimiento </a:t>
            </a:r>
          </a:p>
          <a:p>
            <a:pPr>
              <a:lnSpc>
                <a:spcPct val="120000"/>
              </a:lnSpc>
            </a:pPr>
            <a:r>
              <a:rPr lang="es-ES" sz="2400" b="1" dirty="0" smtClean="0">
                <a:latin typeface="Arial"/>
                <a:cs typeface="Arial"/>
              </a:rPr>
              <a:t>definidas para cada nivel, introducir asignaturas optativas</a:t>
            </a:r>
          </a:p>
          <a:p>
            <a:pPr>
              <a:lnSpc>
                <a:spcPct val="120000"/>
              </a:lnSpc>
            </a:pPr>
            <a:r>
              <a:rPr lang="es-ES" sz="2400" b="1" dirty="0" smtClean="0">
                <a:latin typeface="Arial"/>
                <a:cs typeface="Arial"/>
              </a:rPr>
              <a:t>dentro de las áreas establecidas en la ley, adoptar algunas </a:t>
            </a:r>
          </a:p>
          <a:p>
            <a:pPr>
              <a:lnSpc>
                <a:spcPct val="120000"/>
              </a:lnSpc>
            </a:pPr>
            <a:r>
              <a:rPr lang="es-ES" sz="2400" b="1" dirty="0" smtClean="0">
                <a:latin typeface="Arial"/>
                <a:cs typeface="Arial"/>
              </a:rPr>
              <a:t>áreas a las necesidades y características regionales, </a:t>
            </a:r>
            <a:r>
              <a:rPr lang="es-ES" sz="2400" b="1" i="1" u="sng" dirty="0" smtClean="0">
                <a:latin typeface="Arial"/>
                <a:cs typeface="Arial"/>
              </a:rPr>
              <a:t>adoptar</a:t>
            </a:r>
          </a:p>
          <a:p>
            <a:pPr>
              <a:lnSpc>
                <a:spcPct val="120000"/>
              </a:lnSpc>
            </a:pPr>
            <a:r>
              <a:rPr lang="es-ES" sz="2400" b="1" i="1" u="sng" dirty="0" smtClean="0">
                <a:latin typeface="Arial"/>
                <a:cs typeface="Arial"/>
              </a:rPr>
              <a:t>métodos de enseñanza y organizar actividades formativas, </a:t>
            </a:r>
          </a:p>
          <a:p>
            <a:pPr>
              <a:lnSpc>
                <a:spcPct val="120000"/>
              </a:lnSpc>
            </a:pPr>
            <a:r>
              <a:rPr lang="es-ES" sz="2400" b="1" i="1" u="sng" dirty="0" smtClean="0">
                <a:latin typeface="Arial"/>
                <a:cs typeface="Arial"/>
              </a:rPr>
              <a:t>culturales y deportivas,</a:t>
            </a:r>
            <a:r>
              <a:rPr lang="es-ES" sz="2400" b="1" dirty="0" smtClean="0">
                <a:latin typeface="Arial"/>
                <a:cs typeface="Arial"/>
              </a:rPr>
              <a:t> dentro de los lineamientos que </a:t>
            </a:r>
          </a:p>
          <a:p>
            <a:pPr>
              <a:lnSpc>
                <a:spcPct val="120000"/>
              </a:lnSpc>
            </a:pPr>
            <a:r>
              <a:rPr lang="es-ES" sz="2400" b="1" dirty="0" smtClean="0">
                <a:latin typeface="Arial"/>
                <a:cs typeface="Arial"/>
              </a:rPr>
              <a:t>establezca el MEN.</a:t>
            </a:r>
            <a:endParaRPr lang="es-E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0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Shape 244"/>
          <p:cNvGrpSpPr/>
          <p:nvPr/>
        </p:nvGrpSpPr>
        <p:grpSpPr>
          <a:xfrm>
            <a:off x="6189930" y="6092764"/>
            <a:ext cx="2919527" cy="757348"/>
            <a:chOff x="6189257" y="6093296"/>
            <a:chExt cx="2919235" cy="757500"/>
          </a:xfrm>
        </p:grpSpPr>
        <p:pic>
          <p:nvPicPr>
            <p:cNvPr id="245" name="Shape 245"/>
            <p:cNvPicPr preferRelativeResize="0"/>
            <p:nvPr/>
          </p:nvPicPr>
          <p:blipFill/>
          <p:spPr>
            <a:xfrm>
              <a:off x="7590492" y="6093296"/>
              <a:ext cx="1518000" cy="75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46" name="Shape 246"/>
            <p:cNvPicPr preferRelativeResize="0"/>
            <p:nvPr/>
          </p:nvPicPr>
          <p:blipFill/>
          <p:spPr>
            <a:xfrm>
              <a:off x="6189257" y="6294092"/>
              <a:ext cx="1401300" cy="35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sp>
        <p:nvSpPr>
          <p:cNvPr id="247" name="Shape 247"/>
          <p:cNvSpPr txBox="1"/>
          <p:nvPr/>
        </p:nvSpPr>
        <p:spPr>
          <a:xfrm>
            <a:off x="1893500" y="1660025"/>
            <a:ext cx="6786000" cy="33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l="15681" t="15950" r="15391" b="2959"/>
          <a:stretch/>
        </p:blipFill>
        <p:spPr>
          <a:xfrm>
            <a:off x="520775" y="2545906"/>
            <a:ext cx="1058800" cy="119941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2010875" y="2317300"/>
            <a:ext cx="6902700" cy="16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8947"/>
              <a:buFont typeface="Arial"/>
              <a:buNone/>
            </a:pPr>
            <a:r>
              <a:rPr lang="en-US" sz="3800" b="1" dirty="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Estrategia de integración de componentes curriculares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100" y="6090302"/>
            <a:ext cx="3025499" cy="63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251" y="6167786"/>
            <a:ext cx="1058800" cy="5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3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833</Words>
  <Application>Microsoft Macintosh PowerPoint</Application>
  <PresentationFormat>Presentación en pantalla (4:3)</PresentationFormat>
  <Paragraphs>107</Paragraphs>
  <Slides>24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PEDAGÓGICO DE LA RADIO ESCOLAR</dc:title>
  <dc:creator>marlene delcarmen montes castro</dc:creator>
  <cp:lastModifiedBy>marlene delcarmen montes castro</cp:lastModifiedBy>
  <cp:revision>35</cp:revision>
  <dcterms:created xsi:type="dcterms:W3CDTF">2016-08-16T20:37:56Z</dcterms:created>
  <dcterms:modified xsi:type="dcterms:W3CDTF">2017-09-11T14:43:34Z</dcterms:modified>
</cp:coreProperties>
</file>