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60" r:id="rId2"/>
  </p:sldMasterIdLst>
  <p:notesMasterIdLst>
    <p:notesMasterId r:id="rId13"/>
  </p:notesMasterIdLst>
  <p:sldIdLst>
    <p:sldId id="256" r:id="rId3"/>
    <p:sldId id="1972" r:id="rId4"/>
    <p:sldId id="1974" r:id="rId5"/>
    <p:sldId id="1976" r:id="rId6"/>
    <p:sldId id="1977" r:id="rId7"/>
    <p:sldId id="1979" r:id="rId8"/>
    <p:sldId id="1978" r:id="rId9"/>
    <p:sldId id="1982" r:id="rId10"/>
    <p:sldId id="1981" r:id="rId11"/>
    <p:sldId id="1980" r:id="rId12"/>
  </p:sldIdLst>
  <p:sldSz cx="12192000" cy="6858000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ela Pena Gomez" initials="MPG" lastIdx="2" clrIdx="0">
    <p:extLst>
      <p:ext uri="{19B8F6BF-5375-455C-9EA6-DF929625EA0E}">
        <p15:presenceInfo xmlns:p15="http://schemas.microsoft.com/office/powerpoint/2012/main" xmlns="" userId="S-1-5-21-797332336-63391822-1267956476-557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3D7F"/>
    <a:srgbClr val="E438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529" autoAdjust="0"/>
    <p:restoredTop sz="95559"/>
  </p:normalViewPr>
  <p:slideViewPr>
    <p:cSldViewPr snapToGrid="0" snapToObjects="1">
      <p:cViewPr>
        <p:scale>
          <a:sx n="76" d="100"/>
          <a:sy n="76" d="100"/>
        </p:scale>
        <p:origin x="-15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3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75058C-6ECA-0E4D-8BCE-9189F8F95E6A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1" y="4473893"/>
            <a:ext cx="560832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95A76-1837-1346-B2D0-5D8FEAF3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7063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E37E-05F4-674C-AD4E-2106243F5975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0B8E-66C2-2049-9E7A-AFFB689CC9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77719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E37E-05F4-674C-AD4E-2106243F5975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0B8E-66C2-2049-9E7A-AFFB689CC9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8869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E37E-05F4-674C-AD4E-2106243F5975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0B8E-66C2-2049-9E7A-AFFB689CC9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04744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E37E-05F4-674C-AD4E-2106243F5975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0B8E-66C2-2049-9E7A-AFFB689CC9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09127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E37E-05F4-674C-AD4E-2106243F5975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0B8E-66C2-2049-9E7A-AFFB689CC9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959387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E37E-05F4-674C-AD4E-2106243F5975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0B8E-66C2-2049-9E7A-AFFB689CC9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7838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E37E-05F4-674C-AD4E-2106243F5975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0B8E-66C2-2049-9E7A-AFFB689CC9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29570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E37E-05F4-674C-AD4E-2106243F5975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0B8E-66C2-2049-9E7A-AFFB689CC9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33630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E37E-05F4-674C-AD4E-2106243F5975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0B8E-66C2-2049-9E7A-AFFB689CC9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748070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E37E-05F4-674C-AD4E-2106243F5975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0B8E-66C2-2049-9E7A-AFFB689CC9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90328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E37E-05F4-674C-AD4E-2106243F5975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0B8E-66C2-2049-9E7A-AFFB689CC9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02667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E37E-05F4-674C-AD4E-2106243F5975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0B8E-66C2-2049-9E7A-AFFB689CC9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52323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E37E-05F4-674C-AD4E-2106243F5975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0B8E-66C2-2049-9E7A-AFFB689CC9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406105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E37E-05F4-674C-AD4E-2106243F5975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0B8E-66C2-2049-9E7A-AFFB689CC9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689012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E37E-05F4-674C-AD4E-2106243F5975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0B8E-66C2-2049-9E7A-AFFB689CC9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9384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E37E-05F4-674C-AD4E-2106243F5975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0B8E-66C2-2049-9E7A-AFFB689CC9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49870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E37E-05F4-674C-AD4E-2106243F5975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0B8E-66C2-2049-9E7A-AFFB689CC9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27910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E37E-05F4-674C-AD4E-2106243F5975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0B8E-66C2-2049-9E7A-AFFB689CC9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4669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E37E-05F4-674C-AD4E-2106243F5975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0B8E-66C2-2049-9E7A-AFFB689CC9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77440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E37E-05F4-674C-AD4E-2106243F5975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0B8E-66C2-2049-9E7A-AFFB689CC9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6178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E37E-05F4-674C-AD4E-2106243F5975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0B8E-66C2-2049-9E7A-AFFB689CC9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61513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E37E-05F4-674C-AD4E-2106243F5975}" type="datetimeFigureOut">
              <a:rPr lang="es-CO" smtClean="0"/>
              <a:t>31/10/2020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0B8E-66C2-2049-9E7A-AFFB689CC9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34217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3EC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D690E37E-05F4-674C-AD4E-2106243F5975}" type="datetimeFigureOut">
              <a:rPr lang="es-CO" smtClean="0"/>
              <a:pPr/>
              <a:t>31/10/2020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F16F0B8E-66C2-2049-9E7A-AFFB689CC94E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35138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3EC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D690E37E-05F4-674C-AD4E-2106243F5975}" type="datetimeFigureOut">
              <a:rPr lang="es-CO" smtClean="0"/>
              <a:pPr/>
              <a:t>31/10/2020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F16F0B8E-66C2-2049-9E7A-AFFB689CC94E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54136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9C6E5F6D-E708-2541-A0C8-768542CA1B2A}"/>
              </a:ext>
            </a:extLst>
          </p:cNvPr>
          <p:cNvSpPr/>
          <p:nvPr/>
        </p:nvSpPr>
        <p:spPr>
          <a:xfrm>
            <a:off x="0" y="0"/>
            <a:ext cx="6306288" cy="6858000"/>
          </a:xfrm>
          <a:prstGeom prst="rect">
            <a:avLst/>
          </a:prstGeom>
          <a:solidFill>
            <a:srgbClr val="E438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latin typeface="Arial" panose="020B0604020202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5E90E59F-664F-B247-BABD-CC1CDF8ED20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80270" y="1227488"/>
            <a:ext cx="5767388" cy="1097116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F34CD10D-905D-3947-A650-33A2203D5DC4}"/>
              </a:ext>
            </a:extLst>
          </p:cNvPr>
          <p:cNvSpPr txBox="1"/>
          <p:nvPr/>
        </p:nvSpPr>
        <p:spPr>
          <a:xfrm>
            <a:off x="6978579" y="5209864"/>
            <a:ext cx="49445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b="1" dirty="0">
                <a:solidFill>
                  <a:srgbClr val="436C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INTEGRADO DE MATRÍCULAS </a:t>
            </a:r>
          </a:p>
          <a:p>
            <a:pPr algn="r"/>
            <a:r>
              <a:rPr lang="es-CO" sz="2400" b="1" dirty="0">
                <a:solidFill>
                  <a:srgbClr val="436C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SIMAT Versión </a:t>
            </a:r>
            <a:r>
              <a:rPr lang="es-CO" sz="2400" b="1" dirty="0" smtClean="0">
                <a:solidFill>
                  <a:srgbClr val="436C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7.0.8.12</a:t>
            </a:r>
            <a:endParaRPr lang="es-CO" sz="2400" b="1" dirty="0">
              <a:solidFill>
                <a:srgbClr val="436C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47D294CF-C86D-9449-A665-74E3810FA0E4}"/>
              </a:ext>
            </a:extLst>
          </p:cNvPr>
          <p:cNvSpPr/>
          <p:nvPr/>
        </p:nvSpPr>
        <p:spPr>
          <a:xfrm>
            <a:off x="10535912" y="5164145"/>
            <a:ext cx="829733" cy="45719"/>
          </a:xfrm>
          <a:prstGeom prst="rect">
            <a:avLst/>
          </a:prstGeom>
          <a:solidFill>
            <a:srgbClr val="E438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CO" dirty="0">
              <a:latin typeface="Arial" panose="020B0604020202020204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xmlns="" id="{01909AE7-4096-47F4-BF43-7AA5069B3F5E}"/>
              </a:ext>
            </a:extLst>
          </p:cNvPr>
          <p:cNvSpPr/>
          <p:nvPr/>
        </p:nvSpPr>
        <p:spPr>
          <a:xfrm>
            <a:off x="2707880" y="2967335"/>
            <a:ext cx="67762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INASISTENCI</a:t>
            </a:r>
            <a:r>
              <a:rPr lang="es-ES" sz="5400" dirty="0" smtClean="0">
                <a:ln w="0"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A</a:t>
            </a:r>
            <a:r>
              <a:rPr lang="es-ES" sz="5400" dirty="0" smtClean="0">
                <a:ln w="0"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es-ES" sz="5400" dirty="0" smtClean="0">
                <a:ln w="0"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ESCOLAR</a:t>
            </a:r>
            <a:endParaRPr lang="es-ES" sz="5400" b="0" cap="none" spc="0" dirty="0">
              <a:ln w="0">
                <a:solidFill>
                  <a:schemeClr val="tx1">
                    <a:lumMod val="85000"/>
                    <a:lumOff val="1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798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2EE459E9-95B6-BC4C-9C41-A40BC20AD6AB}"/>
              </a:ext>
            </a:extLst>
          </p:cNvPr>
          <p:cNvSpPr/>
          <p:nvPr/>
        </p:nvSpPr>
        <p:spPr>
          <a:xfrm>
            <a:off x="0" y="0"/>
            <a:ext cx="829733" cy="829733"/>
          </a:xfrm>
          <a:prstGeom prst="rect">
            <a:avLst/>
          </a:prstGeom>
          <a:solidFill>
            <a:srgbClr val="E438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latin typeface="Arial" panose="020B0604020202020204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44235" y="1644917"/>
            <a:ext cx="10855037" cy="2539156"/>
          </a:xfrm>
        </p:spPr>
        <p:txBody>
          <a:bodyPr>
            <a:normAutofit/>
          </a:bodyPr>
          <a:lstStyle/>
          <a:p>
            <a:pPr algn="ctr"/>
            <a:r>
              <a:rPr lang="es-ES" altLang="es-CO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MUCHAS GRACIAS!</a:t>
            </a:r>
            <a:r>
              <a:rPr lang="es-ES" altLang="es-CO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/>
            </a:r>
            <a:br>
              <a:rPr lang="es-ES" altLang="es-CO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endParaRPr lang="en-U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5E90E59F-664F-B247-BABD-CC1CDF8ED20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41434" y="4450699"/>
            <a:ext cx="5767388" cy="1097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56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2EE459E9-95B6-BC4C-9C41-A40BC20AD6AB}"/>
              </a:ext>
            </a:extLst>
          </p:cNvPr>
          <p:cNvSpPr/>
          <p:nvPr/>
        </p:nvSpPr>
        <p:spPr>
          <a:xfrm>
            <a:off x="0" y="0"/>
            <a:ext cx="829733" cy="829733"/>
          </a:xfrm>
          <a:prstGeom prst="rect">
            <a:avLst/>
          </a:prstGeom>
          <a:solidFill>
            <a:srgbClr val="E438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latin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D96B6CF1-C5DC-4EB8-864B-27E66C99D74B}"/>
              </a:ext>
            </a:extLst>
          </p:cNvPr>
          <p:cNvSpPr/>
          <p:nvPr/>
        </p:nvSpPr>
        <p:spPr>
          <a:xfrm>
            <a:off x="829733" y="93498"/>
            <a:ext cx="6019475" cy="7060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lnSpc>
                <a:spcPct val="80000"/>
              </a:lnSpc>
              <a:buClr>
                <a:schemeClr val="lt1"/>
              </a:buClr>
              <a:buSzPct val="25000"/>
            </a:pPr>
            <a:r>
              <a:rPr lang="es-CO" sz="3600" b="1" dirty="0" smtClean="0">
                <a:solidFill>
                  <a:srgbClr val="075676"/>
                </a:solidFill>
                <a:latin typeface="Segoe UI" charset="0"/>
                <a:cs typeface="Segoe UI" charset="0"/>
              </a:rPr>
              <a:t>INASISTENCIA ESCOLAR</a:t>
            </a:r>
            <a:endParaRPr lang="es-CO" sz="3600" b="1" dirty="0">
              <a:solidFill>
                <a:srgbClr val="075676"/>
              </a:solidFill>
              <a:latin typeface="Segoe UI" charset="0"/>
              <a:cs typeface="Segoe UI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xmlns="" id="{FF3C6862-3B76-4914-9BDB-C16EF2F0C539}"/>
              </a:ext>
            </a:extLst>
          </p:cNvPr>
          <p:cNvSpPr txBox="1"/>
          <p:nvPr/>
        </p:nvSpPr>
        <p:spPr>
          <a:xfrm>
            <a:off x="414866" y="3000627"/>
            <a:ext cx="105171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ES" altLang="es-CO" sz="3600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Los rectores de los establecimientos educativos deben ingresar al SIMAT a través del modulo estudiantes &gt;&gt; menú &gt;&gt; inasistencia escolar por alumno.</a:t>
            </a:r>
            <a:endParaRPr lang="es-ES" altLang="es-CO" sz="3600" dirty="0">
              <a:solidFill>
                <a:srgbClr val="0066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44235" y="1644917"/>
            <a:ext cx="10855037" cy="1325563"/>
          </a:xfrm>
        </p:spPr>
        <p:txBody>
          <a:bodyPr>
            <a:normAutofit/>
          </a:bodyPr>
          <a:lstStyle/>
          <a:p>
            <a:pPr algn="ctr"/>
            <a:r>
              <a:rPr lang="es-ES" altLang="es-CO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REGISTRO DE INASISTENCIA</a:t>
            </a:r>
            <a:r>
              <a:rPr lang="es-ES" altLang="es-CO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/>
            </a:r>
            <a:br>
              <a:rPr lang="es-ES" altLang="es-CO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3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2EE459E9-95B6-BC4C-9C41-A40BC20AD6AB}"/>
              </a:ext>
            </a:extLst>
          </p:cNvPr>
          <p:cNvSpPr/>
          <p:nvPr/>
        </p:nvSpPr>
        <p:spPr>
          <a:xfrm>
            <a:off x="0" y="0"/>
            <a:ext cx="829733" cy="829733"/>
          </a:xfrm>
          <a:prstGeom prst="rect">
            <a:avLst/>
          </a:prstGeom>
          <a:solidFill>
            <a:srgbClr val="E438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latin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D96B6CF1-C5DC-4EB8-864B-27E66C99D74B}"/>
              </a:ext>
            </a:extLst>
          </p:cNvPr>
          <p:cNvSpPr/>
          <p:nvPr/>
        </p:nvSpPr>
        <p:spPr>
          <a:xfrm>
            <a:off x="829733" y="93498"/>
            <a:ext cx="6019475" cy="7060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lnSpc>
                <a:spcPct val="80000"/>
              </a:lnSpc>
              <a:buClr>
                <a:schemeClr val="lt1"/>
              </a:buClr>
              <a:buSzPct val="25000"/>
            </a:pPr>
            <a:r>
              <a:rPr lang="es-CO" sz="3600" b="1" dirty="0" smtClean="0">
                <a:solidFill>
                  <a:srgbClr val="075676"/>
                </a:solidFill>
                <a:latin typeface="Segoe UI" charset="0"/>
                <a:cs typeface="Segoe UI" charset="0"/>
              </a:rPr>
              <a:t>INASISTENCIA ESCOLAR</a:t>
            </a:r>
            <a:endParaRPr lang="es-CO" sz="3600" b="1" dirty="0">
              <a:solidFill>
                <a:srgbClr val="075676"/>
              </a:solidFill>
              <a:latin typeface="Segoe UI" charset="0"/>
              <a:cs typeface="Segoe UI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44235" y="1644917"/>
            <a:ext cx="10855037" cy="1325563"/>
          </a:xfrm>
        </p:spPr>
        <p:txBody>
          <a:bodyPr>
            <a:normAutofit/>
          </a:bodyPr>
          <a:lstStyle/>
          <a:p>
            <a:pPr algn="ctr"/>
            <a:r>
              <a:rPr lang="es-ES" altLang="es-CO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REGISTRO DE INASISTENCIA</a:t>
            </a:r>
            <a:r>
              <a:rPr lang="es-ES" altLang="es-CO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/>
            </a:r>
            <a:br>
              <a:rPr lang="es-ES" altLang="es-CO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endParaRPr lang="en-US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8663" y="2970480"/>
            <a:ext cx="5718463" cy="2554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50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2EE459E9-95B6-BC4C-9C41-A40BC20AD6AB}"/>
              </a:ext>
            </a:extLst>
          </p:cNvPr>
          <p:cNvSpPr/>
          <p:nvPr/>
        </p:nvSpPr>
        <p:spPr>
          <a:xfrm>
            <a:off x="0" y="0"/>
            <a:ext cx="829733" cy="829733"/>
          </a:xfrm>
          <a:prstGeom prst="rect">
            <a:avLst/>
          </a:prstGeom>
          <a:solidFill>
            <a:srgbClr val="E438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latin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D96B6CF1-C5DC-4EB8-864B-27E66C99D74B}"/>
              </a:ext>
            </a:extLst>
          </p:cNvPr>
          <p:cNvSpPr/>
          <p:nvPr/>
        </p:nvSpPr>
        <p:spPr>
          <a:xfrm>
            <a:off x="829733" y="93498"/>
            <a:ext cx="6019475" cy="7060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lnSpc>
                <a:spcPct val="80000"/>
              </a:lnSpc>
              <a:buClr>
                <a:schemeClr val="lt1"/>
              </a:buClr>
              <a:buSzPct val="25000"/>
            </a:pPr>
            <a:r>
              <a:rPr lang="es-CO" sz="3600" b="1" dirty="0" smtClean="0">
                <a:solidFill>
                  <a:srgbClr val="075676"/>
                </a:solidFill>
                <a:latin typeface="Segoe UI" charset="0"/>
                <a:cs typeface="Segoe UI" charset="0"/>
              </a:rPr>
              <a:t>INASISTENCIA ESCOLAR</a:t>
            </a:r>
            <a:endParaRPr lang="es-CO" sz="3600" b="1" dirty="0">
              <a:solidFill>
                <a:srgbClr val="075676"/>
              </a:solidFill>
              <a:latin typeface="Segoe UI" charset="0"/>
              <a:cs typeface="Segoe UI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44235" y="1065281"/>
            <a:ext cx="10855037" cy="2121264"/>
          </a:xfrm>
        </p:spPr>
        <p:txBody>
          <a:bodyPr>
            <a:normAutofit fontScale="90000"/>
          </a:bodyPr>
          <a:lstStyle/>
          <a:p>
            <a:pPr algn="ctr"/>
            <a:r>
              <a:rPr lang="es-ES" altLang="es-CO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REGISTRO DE INASISTENCIA</a:t>
            </a:r>
            <a:br>
              <a:rPr lang="es-ES" altLang="es-CO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r>
              <a:rPr lang="es-ES" altLang="es-CO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Se debe seleccionar en el sistema</a:t>
            </a:r>
            <a:br>
              <a:rPr lang="es-ES" altLang="es-CO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r>
              <a:rPr lang="es-ES" altLang="es-CO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/>
            </a:r>
            <a:br>
              <a:rPr lang="es-ES" altLang="es-CO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endParaRPr lang="en-U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FF3C6862-3B76-4914-9BDB-C16EF2F0C539}"/>
              </a:ext>
            </a:extLst>
          </p:cNvPr>
          <p:cNvSpPr txBox="1"/>
          <p:nvPr/>
        </p:nvSpPr>
        <p:spPr>
          <a:xfrm>
            <a:off x="644235" y="2382120"/>
            <a:ext cx="105171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  <a:defRPr/>
            </a:pPr>
            <a:r>
              <a:rPr lang="es-ES" altLang="es-CO" sz="3600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Establecimiento educativo</a:t>
            </a:r>
          </a:p>
          <a:p>
            <a:pPr marL="571500" indent="-571500">
              <a:buFont typeface="Wingdings" panose="05000000000000000000" pitchFamily="2" charset="2"/>
              <a:buChar char="ü"/>
              <a:defRPr/>
            </a:pPr>
            <a:r>
              <a:rPr lang="es-ES" altLang="es-CO" sz="3600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Sede</a:t>
            </a:r>
          </a:p>
          <a:p>
            <a:pPr marL="571500" indent="-571500">
              <a:buFont typeface="Wingdings" panose="05000000000000000000" pitchFamily="2" charset="2"/>
              <a:buChar char="ü"/>
              <a:defRPr/>
            </a:pPr>
            <a:r>
              <a:rPr lang="es-ES" altLang="es-CO" sz="3600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Jornada</a:t>
            </a:r>
          </a:p>
          <a:p>
            <a:pPr marL="571500" indent="-571500">
              <a:buFont typeface="Wingdings" panose="05000000000000000000" pitchFamily="2" charset="2"/>
              <a:buChar char="ü"/>
              <a:defRPr/>
            </a:pPr>
            <a:r>
              <a:rPr lang="es-ES" altLang="es-CO" sz="3600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Grado</a:t>
            </a:r>
          </a:p>
          <a:p>
            <a:pPr marL="571500" indent="-571500">
              <a:buFont typeface="Wingdings" panose="05000000000000000000" pitchFamily="2" charset="2"/>
              <a:buChar char="ü"/>
              <a:defRPr/>
            </a:pPr>
            <a:r>
              <a:rPr lang="es-ES" altLang="es-CO" sz="3600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Grupo	</a:t>
            </a:r>
          </a:p>
          <a:p>
            <a:pPr marL="571500" indent="-571500">
              <a:buFont typeface="Wingdings" panose="05000000000000000000" pitchFamily="2" charset="2"/>
              <a:buChar char="ü"/>
              <a:defRPr/>
            </a:pPr>
            <a:r>
              <a:rPr lang="es-ES" altLang="es-CO" sz="3600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Periodo IV</a:t>
            </a:r>
            <a:endParaRPr lang="es-ES" altLang="es-CO" sz="3600" dirty="0">
              <a:solidFill>
                <a:srgbClr val="0066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33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2EE459E9-95B6-BC4C-9C41-A40BC20AD6AB}"/>
              </a:ext>
            </a:extLst>
          </p:cNvPr>
          <p:cNvSpPr/>
          <p:nvPr/>
        </p:nvSpPr>
        <p:spPr>
          <a:xfrm>
            <a:off x="0" y="0"/>
            <a:ext cx="829733" cy="829733"/>
          </a:xfrm>
          <a:prstGeom prst="rect">
            <a:avLst/>
          </a:prstGeom>
          <a:solidFill>
            <a:srgbClr val="E438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latin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D96B6CF1-C5DC-4EB8-864B-27E66C99D74B}"/>
              </a:ext>
            </a:extLst>
          </p:cNvPr>
          <p:cNvSpPr/>
          <p:nvPr/>
        </p:nvSpPr>
        <p:spPr>
          <a:xfrm>
            <a:off x="829733" y="93498"/>
            <a:ext cx="6019475" cy="7060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lnSpc>
                <a:spcPct val="80000"/>
              </a:lnSpc>
              <a:buClr>
                <a:schemeClr val="lt1"/>
              </a:buClr>
              <a:buSzPct val="25000"/>
            </a:pPr>
            <a:r>
              <a:rPr lang="es-CO" sz="3600" b="1" dirty="0" smtClean="0">
                <a:solidFill>
                  <a:srgbClr val="075676"/>
                </a:solidFill>
                <a:latin typeface="Segoe UI" charset="0"/>
                <a:cs typeface="Segoe UI" charset="0"/>
              </a:rPr>
              <a:t>INASISTENCIA ESCOLAR</a:t>
            </a:r>
            <a:endParaRPr lang="es-CO" sz="3600" b="1" dirty="0">
              <a:solidFill>
                <a:srgbClr val="075676"/>
              </a:solidFill>
              <a:latin typeface="Segoe UI" charset="0"/>
              <a:cs typeface="Segoe UI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44235" y="1644917"/>
            <a:ext cx="10855037" cy="1325563"/>
          </a:xfrm>
        </p:spPr>
        <p:txBody>
          <a:bodyPr>
            <a:normAutofit/>
          </a:bodyPr>
          <a:lstStyle/>
          <a:p>
            <a:pPr algn="ctr"/>
            <a:r>
              <a:rPr lang="es-ES" altLang="es-CO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REGISTRO DE INASISTENCIA</a:t>
            </a:r>
            <a:r>
              <a:rPr lang="es-ES" altLang="es-CO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/>
            </a:r>
            <a:br>
              <a:rPr lang="es-ES" altLang="es-CO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235" y="2970480"/>
            <a:ext cx="10363970" cy="3000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16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2EE459E9-95B6-BC4C-9C41-A40BC20AD6AB}"/>
              </a:ext>
            </a:extLst>
          </p:cNvPr>
          <p:cNvSpPr/>
          <p:nvPr/>
        </p:nvSpPr>
        <p:spPr>
          <a:xfrm>
            <a:off x="0" y="0"/>
            <a:ext cx="829733" cy="829733"/>
          </a:xfrm>
          <a:prstGeom prst="rect">
            <a:avLst/>
          </a:prstGeom>
          <a:solidFill>
            <a:srgbClr val="E438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latin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D96B6CF1-C5DC-4EB8-864B-27E66C99D74B}"/>
              </a:ext>
            </a:extLst>
          </p:cNvPr>
          <p:cNvSpPr/>
          <p:nvPr/>
        </p:nvSpPr>
        <p:spPr>
          <a:xfrm>
            <a:off x="829733" y="93498"/>
            <a:ext cx="6019475" cy="7060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lnSpc>
                <a:spcPct val="80000"/>
              </a:lnSpc>
              <a:buClr>
                <a:schemeClr val="lt1"/>
              </a:buClr>
              <a:buSzPct val="25000"/>
            </a:pPr>
            <a:r>
              <a:rPr lang="es-CO" sz="3600" b="1" dirty="0" smtClean="0">
                <a:solidFill>
                  <a:srgbClr val="075676"/>
                </a:solidFill>
                <a:latin typeface="Segoe UI" charset="0"/>
                <a:cs typeface="Segoe UI" charset="0"/>
              </a:rPr>
              <a:t>INASISTENCIA ESCOLAR</a:t>
            </a:r>
            <a:endParaRPr lang="es-CO" sz="3600" b="1" dirty="0">
              <a:solidFill>
                <a:srgbClr val="075676"/>
              </a:solidFill>
              <a:latin typeface="Segoe UI" charset="0"/>
              <a:cs typeface="Segoe UI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44235" y="1644917"/>
            <a:ext cx="10855037" cy="1325563"/>
          </a:xfrm>
        </p:spPr>
        <p:txBody>
          <a:bodyPr>
            <a:normAutofit/>
          </a:bodyPr>
          <a:lstStyle/>
          <a:p>
            <a:pPr algn="ctr"/>
            <a:r>
              <a:rPr lang="es-ES" altLang="es-CO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REGISTRO DE INASISTENCIA</a:t>
            </a:r>
            <a:r>
              <a:rPr lang="es-ES" altLang="es-CO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/>
            </a:r>
            <a:br>
              <a:rPr lang="es-ES" altLang="es-CO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endParaRPr lang="en-U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FF3C6862-3B76-4914-9BDB-C16EF2F0C539}"/>
              </a:ext>
            </a:extLst>
          </p:cNvPr>
          <p:cNvSpPr txBox="1"/>
          <p:nvPr/>
        </p:nvSpPr>
        <p:spPr>
          <a:xfrm>
            <a:off x="678868" y="2413999"/>
            <a:ext cx="105171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ES" altLang="es-CO" sz="3600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Al presionar el botón buscar      el sistema genera el listado de los alumnos matriculados en el grado/grupo seleccionado.</a:t>
            </a:r>
          </a:p>
          <a:p>
            <a:pPr algn="ctr">
              <a:defRPr/>
            </a:pPr>
            <a:endParaRPr lang="es-ES" altLang="es-CO" sz="3600" dirty="0">
              <a:solidFill>
                <a:srgbClr val="0066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algn="ctr">
              <a:defRPr/>
            </a:pPr>
            <a:r>
              <a:rPr lang="es-ES" altLang="es-CO" sz="3600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El rector del establecimiento debe seleccionar a los estudiantes que marcará como inasistentes.</a:t>
            </a:r>
          </a:p>
          <a:p>
            <a:pPr algn="ctr">
              <a:defRPr/>
            </a:pPr>
            <a:endParaRPr lang="es-ES" altLang="es-CO" sz="3600" dirty="0">
              <a:solidFill>
                <a:srgbClr val="0066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1829" y="2572365"/>
            <a:ext cx="561975" cy="49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2EE459E9-95B6-BC4C-9C41-A40BC20AD6AB}"/>
              </a:ext>
            </a:extLst>
          </p:cNvPr>
          <p:cNvSpPr/>
          <p:nvPr/>
        </p:nvSpPr>
        <p:spPr>
          <a:xfrm>
            <a:off x="0" y="0"/>
            <a:ext cx="829733" cy="829733"/>
          </a:xfrm>
          <a:prstGeom prst="rect">
            <a:avLst/>
          </a:prstGeom>
          <a:solidFill>
            <a:srgbClr val="E438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latin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D96B6CF1-C5DC-4EB8-864B-27E66C99D74B}"/>
              </a:ext>
            </a:extLst>
          </p:cNvPr>
          <p:cNvSpPr/>
          <p:nvPr/>
        </p:nvSpPr>
        <p:spPr>
          <a:xfrm>
            <a:off x="829733" y="93498"/>
            <a:ext cx="6019475" cy="7060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lnSpc>
                <a:spcPct val="80000"/>
              </a:lnSpc>
              <a:buClr>
                <a:schemeClr val="lt1"/>
              </a:buClr>
              <a:buSzPct val="25000"/>
            </a:pPr>
            <a:r>
              <a:rPr lang="es-CO" sz="3600" b="1" dirty="0" smtClean="0">
                <a:solidFill>
                  <a:srgbClr val="075676"/>
                </a:solidFill>
                <a:latin typeface="Segoe UI" charset="0"/>
                <a:cs typeface="Segoe UI" charset="0"/>
              </a:rPr>
              <a:t>INASISTENCIA ESCOLAR</a:t>
            </a:r>
            <a:endParaRPr lang="es-CO" sz="3600" b="1" dirty="0">
              <a:solidFill>
                <a:srgbClr val="075676"/>
              </a:solidFill>
              <a:latin typeface="Segoe UI" charset="0"/>
              <a:cs typeface="Segoe UI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44235" y="1644917"/>
            <a:ext cx="10855037" cy="1325563"/>
          </a:xfrm>
        </p:spPr>
        <p:txBody>
          <a:bodyPr>
            <a:normAutofit/>
          </a:bodyPr>
          <a:lstStyle/>
          <a:p>
            <a:pPr algn="ctr"/>
            <a:r>
              <a:rPr lang="es-ES" altLang="es-CO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REGISTRO DE INASISTENCIA</a:t>
            </a:r>
            <a:r>
              <a:rPr lang="es-ES" altLang="es-CO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/>
            </a:r>
            <a:br>
              <a:rPr lang="es-ES" altLang="es-CO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endParaRPr lang="en-US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8291" y="2684318"/>
            <a:ext cx="7176653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97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2EE459E9-95B6-BC4C-9C41-A40BC20AD6AB}"/>
              </a:ext>
            </a:extLst>
          </p:cNvPr>
          <p:cNvSpPr/>
          <p:nvPr/>
        </p:nvSpPr>
        <p:spPr>
          <a:xfrm>
            <a:off x="0" y="0"/>
            <a:ext cx="829733" cy="829733"/>
          </a:xfrm>
          <a:prstGeom prst="rect">
            <a:avLst/>
          </a:prstGeom>
          <a:solidFill>
            <a:srgbClr val="E438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latin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D96B6CF1-C5DC-4EB8-864B-27E66C99D74B}"/>
              </a:ext>
            </a:extLst>
          </p:cNvPr>
          <p:cNvSpPr/>
          <p:nvPr/>
        </p:nvSpPr>
        <p:spPr>
          <a:xfrm>
            <a:off x="829733" y="93498"/>
            <a:ext cx="6019475" cy="7060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lnSpc>
                <a:spcPct val="80000"/>
              </a:lnSpc>
              <a:buClr>
                <a:schemeClr val="lt1"/>
              </a:buClr>
              <a:buSzPct val="25000"/>
            </a:pPr>
            <a:r>
              <a:rPr lang="es-CO" sz="3600" b="1" dirty="0" smtClean="0">
                <a:solidFill>
                  <a:srgbClr val="075676"/>
                </a:solidFill>
                <a:latin typeface="Segoe UI" charset="0"/>
                <a:cs typeface="Segoe UI" charset="0"/>
              </a:rPr>
              <a:t>INASISTENCIA ESCOLAR</a:t>
            </a:r>
            <a:endParaRPr lang="es-CO" sz="3600" b="1" dirty="0">
              <a:solidFill>
                <a:srgbClr val="075676"/>
              </a:solidFill>
              <a:latin typeface="Segoe UI" charset="0"/>
              <a:cs typeface="Segoe UI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44235" y="1644917"/>
            <a:ext cx="10855037" cy="1325563"/>
          </a:xfrm>
        </p:spPr>
        <p:txBody>
          <a:bodyPr>
            <a:normAutofit/>
          </a:bodyPr>
          <a:lstStyle/>
          <a:p>
            <a:pPr algn="ctr"/>
            <a:r>
              <a:rPr lang="es-ES" altLang="es-CO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REGISTRO DE INASISTENCIA</a:t>
            </a:r>
            <a:r>
              <a:rPr lang="es-ES" altLang="es-CO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/>
            </a:r>
            <a:br>
              <a:rPr lang="es-ES" altLang="es-CO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endParaRPr lang="en-U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FF3C6862-3B76-4914-9BDB-C16EF2F0C539}"/>
              </a:ext>
            </a:extLst>
          </p:cNvPr>
          <p:cNvSpPr txBox="1"/>
          <p:nvPr/>
        </p:nvSpPr>
        <p:spPr>
          <a:xfrm>
            <a:off x="678868" y="3014163"/>
            <a:ext cx="105171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ES" altLang="es-CO" sz="3600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Los estudiantes seleccionados deben ser valorados con 60 inasistencias, seleccionando unos de los motivos predefinidos en el sistema.</a:t>
            </a:r>
          </a:p>
          <a:p>
            <a:pPr algn="ctr">
              <a:defRPr/>
            </a:pPr>
            <a:endParaRPr lang="es-ES" altLang="es-CO" sz="3600" dirty="0">
              <a:solidFill>
                <a:srgbClr val="0066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algn="ctr">
              <a:defRPr/>
            </a:pPr>
            <a:r>
              <a:rPr lang="es-ES" altLang="es-CO" sz="3600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Los estudiantes que están cumpliendo con las actividades propuestas por las instituciones no deben ser valorados</a:t>
            </a:r>
            <a:endParaRPr lang="es-ES" altLang="es-CO" sz="3600" dirty="0">
              <a:solidFill>
                <a:srgbClr val="0066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64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2EE459E9-95B6-BC4C-9C41-A40BC20AD6AB}"/>
              </a:ext>
            </a:extLst>
          </p:cNvPr>
          <p:cNvSpPr/>
          <p:nvPr/>
        </p:nvSpPr>
        <p:spPr>
          <a:xfrm>
            <a:off x="0" y="0"/>
            <a:ext cx="829733" cy="829733"/>
          </a:xfrm>
          <a:prstGeom prst="rect">
            <a:avLst/>
          </a:prstGeom>
          <a:solidFill>
            <a:srgbClr val="E438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latin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D96B6CF1-C5DC-4EB8-864B-27E66C99D74B}"/>
              </a:ext>
            </a:extLst>
          </p:cNvPr>
          <p:cNvSpPr/>
          <p:nvPr/>
        </p:nvSpPr>
        <p:spPr>
          <a:xfrm>
            <a:off x="829733" y="93498"/>
            <a:ext cx="6019475" cy="7060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lnSpc>
                <a:spcPct val="80000"/>
              </a:lnSpc>
              <a:buClr>
                <a:schemeClr val="lt1"/>
              </a:buClr>
              <a:buSzPct val="25000"/>
            </a:pPr>
            <a:r>
              <a:rPr lang="es-CO" sz="3600" b="1" dirty="0" smtClean="0">
                <a:solidFill>
                  <a:srgbClr val="075676"/>
                </a:solidFill>
                <a:latin typeface="Segoe UI" charset="0"/>
                <a:cs typeface="Segoe UI" charset="0"/>
              </a:rPr>
              <a:t>INASISTENCIA ESCOLAR</a:t>
            </a:r>
            <a:endParaRPr lang="es-CO" sz="3600" b="1" dirty="0">
              <a:solidFill>
                <a:srgbClr val="075676"/>
              </a:solidFill>
              <a:latin typeface="Segoe UI" charset="0"/>
              <a:cs typeface="Segoe UI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44235" y="1644917"/>
            <a:ext cx="10855037" cy="1325563"/>
          </a:xfrm>
        </p:spPr>
        <p:txBody>
          <a:bodyPr>
            <a:normAutofit/>
          </a:bodyPr>
          <a:lstStyle/>
          <a:p>
            <a:pPr algn="ctr"/>
            <a:r>
              <a:rPr lang="es-ES" altLang="es-CO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REGISTRO DE INASISTENCIA</a:t>
            </a:r>
            <a:r>
              <a:rPr lang="es-ES" altLang="es-CO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/>
            </a:r>
            <a:br>
              <a:rPr lang="es-ES" altLang="es-CO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endParaRPr lang="en-US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5455" y="2632363"/>
            <a:ext cx="8478981" cy="329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15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7715</TotalTime>
  <Words>150</Words>
  <Application>Microsoft Office PowerPoint</Application>
  <PresentationFormat>Personalizado</PresentationFormat>
  <Paragraphs>33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10</vt:i4>
      </vt:variant>
    </vt:vector>
  </HeadingPairs>
  <TitlesOfParts>
    <vt:vector size="12" baseType="lpstr">
      <vt:lpstr>2_Tema de Office</vt:lpstr>
      <vt:lpstr>1_Tema de Office</vt:lpstr>
      <vt:lpstr>Presentación de PowerPoint</vt:lpstr>
      <vt:lpstr>REGISTRO DE INASISTENCIA </vt:lpstr>
      <vt:lpstr>REGISTRO DE INASISTENCIA </vt:lpstr>
      <vt:lpstr>REGISTRO DE INASISTENCIA Se debe seleccionar en el sistema  </vt:lpstr>
      <vt:lpstr>REGISTRO DE INASISTENCIA </vt:lpstr>
      <vt:lpstr>REGISTRO DE INASISTENCIA </vt:lpstr>
      <vt:lpstr>REGISTRO DE INASISTENCIA </vt:lpstr>
      <vt:lpstr>REGISTRO DE INASISTENCIA </vt:lpstr>
      <vt:lpstr>REGISTRO DE INASISTENCIA </vt:lpstr>
      <vt:lpstr>MUCHAS GRACIAS!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Danit Maria Torres Fuentes</dc:creator>
  <cp:lastModifiedBy>familia</cp:lastModifiedBy>
  <cp:revision>698</cp:revision>
  <cp:lastPrinted>2019-03-06T19:29:33Z</cp:lastPrinted>
  <dcterms:created xsi:type="dcterms:W3CDTF">2018-12-28T03:56:46Z</dcterms:created>
  <dcterms:modified xsi:type="dcterms:W3CDTF">2020-10-31T11:44:42Z</dcterms:modified>
</cp:coreProperties>
</file>