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F27"/>
    <a:srgbClr val="8B3550"/>
    <a:srgbClr val="1C2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F7CBB-61F8-46CF-842A-D8BF06BBD5A7}" type="datetimeFigureOut">
              <a:rPr lang="es-CO" smtClean="0"/>
              <a:t>17/05/2023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A10A8-CEC0-4064-85AE-D75B0C6171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256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6A99D-20D6-4CC9-8F1F-043A1EE36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B800F9-A4C9-4D48-A804-687C4C88A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532714-5F11-4610-8FAA-02919F04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1E4-FA14-4302-981B-62F2F7B9622C}" type="datetimeFigureOut">
              <a:rPr lang="es-419" smtClean="0"/>
              <a:t>17/5/2023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793792-AAD6-44B0-B4DE-1B53F5C9E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0F1B88-0EC7-4526-8E0F-3E1C4167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7811-8DCA-4194-A517-2BDFCD18795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3362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5F326-258F-47AE-B356-45ED6300D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373E0A-4DE5-405E-9BCD-B9418F905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9FAEA9-D3D9-40DC-88B9-76925563D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1E4-FA14-4302-981B-62F2F7B9622C}" type="datetimeFigureOut">
              <a:rPr lang="es-419" smtClean="0"/>
              <a:t>17/5/2023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0AEFA5-B2D3-4021-B40E-085E6F053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3F04B0-9F5E-4502-8B36-3200CEC2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7811-8DCA-4194-A517-2BDFCD18795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3569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9B157B-72FC-4858-BFFD-DF7F2E5AD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77EA2D-3955-4BA8-9BFC-8120630BA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20FD09-63C8-4832-BA9D-0C9A7EBA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1E4-FA14-4302-981B-62F2F7B9622C}" type="datetimeFigureOut">
              <a:rPr lang="es-419" smtClean="0"/>
              <a:t>17/5/2023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73E10F-9370-4706-A6B5-B4EA5C091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27DFF3-AEAF-4523-A05A-56301DEE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7811-8DCA-4194-A517-2BDFCD18795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6153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E397A-5D3E-4779-B31B-DD9EE726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768833-0E08-46FD-A235-C9D2F13E9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E25042-5AC5-403A-BEEF-46414819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1E4-FA14-4302-981B-62F2F7B9622C}" type="datetimeFigureOut">
              <a:rPr lang="es-419" smtClean="0"/>
              <a:t>17/5/2023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EB9D14-3C17-4E40-BABC-88A0C827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530AA4-586A-4D5E-9525-2595B7E4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7811-8DCA-4194-A517-2BDFCD18795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7139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41612-5BD7-4349-9CF3-FCF8AA48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C8D37B-DB7C-427A-9CEC-7B0466F66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9C48E7-7FFB-4DDF-AC9A-6BBB94BA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1E4-FA14-4302-981B-62F2F7B9622C}" type="datetimeFigureOut">
              <a:rPr lang="es-419" smtClean="0"/>
              <a:t>17/5/2023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630CA8-5A34-40A0-84A1-AA18268D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F00A8D-3D3B-4039-BF84-915A6C351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7811-8DCA-4194-A517-2BDFCD18795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148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2EA36-7AE3-48A4-A670-B463CE12C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9F0BF7-8284-4021-A6D4-39D38739E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BFECD1-4A63-470F-87E7-4B1EC3A0A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E74F11-4E48-4C49-8C71-216D3DC56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1E4-FA14-4302-981B-62F2F7B9622C}" type="datetimeFigureOut">
              <a:rPr lang="es-419" smtClean="0"/>
              <a:t>17/5/2023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9B6A04-BB5D-4AF1-8FFB-9DEB36684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97DF8A-E3B2-403B-89CB-378C4B53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7811-8DCA-4194-A517-2BDFCD18795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0868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1BB27-C82F-4763-938E-2234FAE30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E9131A-0902-4264-8B79-F0CB51D3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6937D1-9D75-4D9E-886F-C3FC10962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49BB9D-F10E-4087-9295-A65D947AF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A5EF9E8-6522-4F2C-9526-FF37247BD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EA0C0D7-3575-452D-B5D3-33EFA644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1E4-FA14-4302-981B-62F2F7B9622C}" type="datetimeFigureOut">
              <a:rPr lang="es-419" smtClean="0"/>
              <a:t>17/5/2023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E267F-5D5B-4543-8281-8631111E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E35181-E27D-4A19-9FFF-8A6AB63C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7811-8DCA-4194-A517-2BDFCD18795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8923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CE9D1-28B6-4F97-ACA4-A68B4B4F0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D959CB-B41A-44F1-AA32-0071E77BA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1E4-FA14-4302-981B-62F2F7B9622C}" type="datetimeFigureOut">
              <a:rPr lang="es-419" smtClean="0"/>
              <a:t>17/5/2023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61A540-36D1-4397-BD6B-A685C5A24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D01632-5D23-4840-AD7A-4C64C76F8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7811-8DCA-4194-A517-2BDFCD18795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2007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C2AA19-BC6E-4A79-818D-F31DA9900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1E4-FA14-4302-981B-62F2F7B9622C}" type="datetimeFigureOut">
              <a:rPr lang="es-419" smtClean="0"/>
              <a:t>17/5/2023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370E5A-C7BF-4A80-8E20-60CA9133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0CBE0A-296C-4F1E-840C-85807678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7811-8DCA-4194-A517-2BDFCD18795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970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76FFD-DE1E-432B-A733-126FAC1FD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F0946A-5D83-43D0-A99B-D6D6F95AC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D921D5-B00F-4FEF-83AA-82A4639E6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F425F8-E1CC-4403-9B34-DF046A18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1E4-FA14-4302-981B-62F2F7B9622C}" type="datetimeFigureOut">
              <a:rPr lang="es-419" smtClean="0"/>
              <a:t>17/5/2023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176639-0256-49D9-BF5C-4D1527C7B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2F1A4F-83C3-4DF4-93CA-020E29DF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7811-8DCA-4194-A517-2BDFCD18795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7664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E89F5-6D81-4FFE-97B6-054BC9C5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5F8208-D93F-4819-91A5-6601716CC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FC2171-2051-4E40-842F-5E13A08B3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4FC29F-DE51-468F-BCB1-48655004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1E4-FA14-4302-981B-62F2F7B9622C}" type="datetimeFigureOut">
              <a:rPr lang="es-419" smtClean="0"/>
              <a:t>17/5/2023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EF2414-CC97-4311-843F-BA4F5BFB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615C5D-61D1-4724-8025-75949DC3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7811-8DCA-4194-A517-2BDFCD18795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800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8828AB-1A3D-414B-B25A-CEE549B0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037211-E3AE-49C8-8726-91480370C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CC9DF4-B4D7-45CF-96B7-012B65B11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7A1E4-FA14-4302-981B-62F2F7B9622C}" type="datetimeFigureOut">
              <a:rPr lang="es-419" smtClean="0"/>
              <a:t>17/5/2023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C302C6-94DF-4D6E-8852-38FEF0282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BFC7DC-A911-407C-BC3A-DB5F807C3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67811-8DCA-4194-A517-2BDFCD18795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6763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EA5DBDA-EBC8-4A7E-B03D-61EF468EE738}"/>
              </a:ext>
            </a:extLst>
          </p:cNvPr>
          <p:cNvSpPr txBox="1">
            <a:spLocks/>
          </p:cNvSpPr>
          <p:nvPr/>
        </p:nvSpPr>
        <p:spPr>
          <a:xfrm>
            <a:off x="137432" y="2766218"/>
            <a:ext cx="57408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400" b="1" dirty="0">
              <a:solidFill>
                <a:srgbClr val="1C2A39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32" y="2766218"/>
            <a:ext cx="6181880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2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879976" y="1324695"/>
            <a:ext cx="4143404" cy="378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Tx/>
              <a:buChar char="•"/>
            </a:pPr>
            <a:r>
              <a:rPr lang="es-CO" sz="1800" dirty="0"/>
              <a:t>Izar la BANDERA DE CARTAGENA.</a:t>
            </a:r>
          </a:p>
          <a:p>
            <a:endParaRPr lang="es-CO" sz="1800" dirty="0"/>
          </a:p>
          <a:p>
            <a:pPr marL="285750" indent="-285750">
              <a:buFontTx/>
              <a:buChar char="•"/>
            </a:pPr>
            <a:r>
              <a:rPr lang="es-CO" sz="1800" dirty="0"/>
              <a:t>Entrega de cada cuadrilonga elaborada artesanalmente por los estudiantes en cada uno de los hogares vecinos o aledaños a la escuela. </a:t>
            </a:r>
          </a:p>
          <a:p>
            <a:pPr marL="285750" indent="-285750"/>
            <a:endParaRPr lang="es-CO" sz="1800" dirty="0"/>
          </a:p>
          <a:p>
            <a:pPr marL="285750" indent="-285750">
              <a:buFontTx/>
              <a:buChar char="•"/>
            </a:pPr>
            <a:r>
              <a:rPr lang="es-CO" sz="1800" dirty="0">
                <a:latin typeface="Helvetica Neue"/>
                <a:cs typeface="Helvetica Neue"/>
              </a:rPr>
              <a:t>Participar en los eventos de ciudad.</a:t>
            </a:r>
          </a:p>
          <a:p>
            <a:pPr marL="285750" indent="-285750"/>
            <a:endParaRPr lang="es-CO" sz="1800" dirty="0">
              <a:latin typeface="Helvetica Neue"/>
              <a:cs typeface="Helvetica Neue"/>
            </a:endParaRPr>
          </a:p>
          <a:p>
            <a:pPr marL="285750" indent="-285750">
              <a:buFontTx/>
              <a:buChar char="•"/>
            </a:pPr>
            <a:r>
              <a:rPr lang="es-CO" sz="1800" dirty="0">
                <a:latin typeface="Helvetica Neue"/>
                <a:cs typeface="Helvetica Neue"/>
              </a:rPr>
              <a:t>Inculcar a los niños y a la familia nuestros </a:t>
            </a:r>
            <a:r>
              <a:rPr lang="es-CO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VALORES DE CIUDAD</a:t>
            </a:r>
            <a:r>
              <a:rPr lang="es-CO" sz="1800" dirty="0">
                <a:latin typeface="Helvetica Neue"/>
                <a:cs typeface="Helvetica Neue"/>
              </a:rPr>
              <a:t>.</a:t>
            </a:r>
            <a:endParaRPr lang="es-ES" sz="1400" dirty="0">
              <a:latin typeface="Helvetica Neue"/>
              <a:cs typeface="Helvetica Neue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300236" y="2037506"/>
            <a:ext cx="3114542" cy="235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4400" b="1" dirty="0">
                <a:latin typeface="+mj-lt"/>
                <a:ea typeface="+mj-ea"/>
                <a:cs typeface="+mj-cs"/>
              </a:rPr>
              <a:t>ENTREGA DE BANDERA – CUADRILONGA EN LOS HOGARES:</a:t>
            </a:r>
            <a:br>
              <a:rPr lang="es-MX" sz="4400" b="1" i="1" dirty="0">
                <a:latin typeface="+mj-lt"/>
                <a:ea typeface="+mj-ea"/>
                <a:cs typeface="+mj-cs"/>
              </a:rPr>
            </a:br>
            <a:endParaRPr lang="es-MX" sz="4400" b="1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9482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24034" y="1772816"/>
            <a:ext cx="8143932" cy="15713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4000" b="1" dirty="0">
                <a:latin typeface="+mj-lt"/>
              </a:rPr>
              <a:t>CONCIERTO y/o </a:t>
            </a:r>
          </a:p>
          <a:p>
            <a:pPr marL="0" indent="0" algn="ctr">
              <a:buNone/>
            </a:pPr>
            <a:r>
              <a:rPr lang="es-MX" sz="4000" b="1" dirty="0">
                <a:latin typeface="+mj-lt"/>
              </a:rPr>
              <a:t>SERENATA A CARTAGENA</a:t>
            </a:r>
          </a:p>
          <a:p>
            <a:pPr marL="0" indent="0" algn="ctr">
              <a:buNone/>
            </a:pPr>
            <a:endParaRPr lang="es-MX" b="1" dirty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s-MX" b="1" dirty="0">
                <a:solidFill>
                  <a:srgbClr val="FF0000"/>
                </a:solidFill>
                <a:latin typeface="+mj-lt"/>
              </a:rPr>
              <a:t>(Participación con la Orquesta Nivel A </a:t>
            </a:r>
          </a:p>
          <a:p>
            <a:pPr marL="0" indent="0" algn="ctr">
              <a:buNone/>
            </a:pPr>
            <a:r>
              <a:rPr lang="es-MX" b="1" dirty="0">
                <a:solidFill>
                  <a:srgbClr val="FF0000"/>
                </a:solidFill>
                <a:latin typeface="+mj-lt"/>
              </a:rPr>
              <a:t>de la IE De LA Boquilla – Orquesta INETEB como Opening)</a:t>
            </a:r>
          </a:p>
        </p:txBody>
      </p:sp>
    </p:spTree>
    <p:extLst>
      <p:ext uri="{BB962C8B-B14F-4D97-AF65-F5344CB8AC3E}">
        <p14:creationId xmlns:p14="http://schemas.microsoft.com/office/powerpoint/2010/main" val="333479725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174543" y="2143116"/>
            <a:ext cx="6072230" cy="2571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800" b="1" dirty="0"/>
              <a:t>Diseñarlos, difundirlos e invitar a su utilización,  desde la </a:t>
            </a:r>
            <a:r>
              <a:rPr lang="es-CO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WEB  </a:t>
            </a:r>
            <a:r>
              <a:rPr lang="es-CO" sz="1800" b="1" dirty="0"/>
              <a:t>de  la  ALCALDÍA DE CARTAGENA,  como forma de vincular a la JUVENTUD durante  </a:t>
            </a:r>
            <a:r>
              <a:rPr lang="es-CO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CONMEMORACION DEL CUMPLEAÑOS 490´s DE LA CIUDAD.</a:t>
            </a:r>
            <a:endParaRPr lang="es-C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952596" y="2571744"/>
            <a:ext cx="3114542" cy="235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APPS</a:t>
            </a:r>
            <a:r>
              <a:rPr lang="es-MX" sz="4400" b="1" dirty="0">
                <a:latin typeface="+mj-lt"/>
                <a:ea typeface="+mj-ea"/>
                <a:cs typeface="+mj-cs"/>
              </a:rPr>
              <a:t>:</a:t>
            </a:r>
            <a:br>
              <a:rPr lang="es-MX" sz="4400" b="1" i="1" dirty="0">
                <a:latin typeface="+mj-lt"/>
                <a:ea typeface="+mj-ea"/>
                <a:cs typeface="+mj-cs"/>
              </a:rPr>
            </a:br>
            <a:endParaRPr lang="es-MX" sz="4400" b="1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8290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1159" y="2071679"/>
            <a:ext cx="8572527" cy="22785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4000" b="1" dirty="0">
                <a:latin typeface="+mj-lt"/>
              </a:rPr>
              <a:t>EN TODAS LAS  </a:t>
            </a:r>
          </a:p>
          <a:p>
            <a:pPr marL="0" indent="0" algn="ctr">
              <a:buNone/>
            </a:pPr>
            <a:r>
              <a:rPr lang="es-MX" sz="4000" b="1" dirty="0">
                <a:latin typeface="+mj-lt"/>
              </a:rPr>
              <a:t>INSTITUCIONES EDUCATIVAS OFICIALES Y NO OFICIALES DE LA CIUDAD </a:t>
            </a:r>
          </a:p>
        </p:txBody>
      </p:sp>
    </p:spTree>
    <p:extLst>
      <p:ext uri="{BB962C8B-B14F-4D97-AF65-F5344CB8AC3E}">
        <p14:creationId xmlns:p14="http://schemas.microsoft.com/office/powerpoint/2010/main" val="267450532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11122" y="2193624"/>
            <a:ext cx="5214974" cy="4071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1800" dirty="0"/>
              <a:t>A través de </a:t>
            </a:r>
            <a:r>
              <a:rPr lang="es-CO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DE EDUCACIÓN</a:t>
            </a:r>
            <a:r>
              <a:rPr lang="es-CO" sz="1800" dirty="0"/>
              <a:t>, Circular a los RECTORES a desarrollar una </a:t>
            </a:r>
            <a:r>
              <a:rPr lang="es-CO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JORNADA ACADÉMICA  </a:t>
            </a:r>
            <a:r>
              <a:rPr lang="es-CO" sz="1800" dirty="0"/>
              <a:t>en la que desde el 29 de mayo  hasta  el 3  de junio  se  dedique (1) una  HORA a repasar y reflexionar con los  estudiantes  sobre  (</a:t>
            </a:r>
            <a:r>
              <a:rPr lang="es-CO" sz="1800" b="1" dirty="0"/>
              <a:t>5) cinco </a:t>
            </a:r>
            <a:r>
              <a:rPr lang="es-CO" sz="1800" dirty="0"/>
              <a:t> temas:</a:t>
            </a:r>
          </a:p>
          <a:p>
            <a:pPr algn="just"/>
            <a:endParaRPr lang="es-CO" sz="1800" dirty="0">
              <a:latin typeface="Helvetica Neue"/>
              <a:cs typeface="Helvetica Neue"/>
            </a:endParaRPr>
          </a:p>
          <a:p>
            <a:pPr marL="285750" indent="-285750" algn="just">
              <a:buFontTx/>
              <a:buChar char="•"/>
            </a:pPr>
            <a:r>
              <a:rPr lang="es-CO" sz="1800" b="1" dirty="0">
                <a:latin typeface="Helvetica Neue"/>
                <a:cs typeface="Helvetica Neue"/>
              </a:rPr>
              <a:t>ORIGEN HISTÓRICO</a:t>
            </a:r>
          </a:p>
          <a:p>
            <a:pPr marL="285750" indent="-285750" algn="just">
              <a:buFontTx/>
              <a:buChar char="•"/>
            </a:pPr>
            <a:r>
              <a:rPr lang="es-CO" sz="1800" b="1" dirty="0">
                <a:latin typeface="Helvetica Neue"/>
                <a:cs typeface="Helvetica Neue"/>
              </a:rPr>
              <a:t>DESCUBRIMIENTO</a:t>
            </a:r>
          </a:p>
          <a:p>
            <a:pPr marL="285750" indent="-285750" algn="just">
              <a:buFontTx/>
              <a:buChar char="•"/>
            </a:pPr>
            <a:r>
              <a:rPr lang="es-CO" sz="1800" b="1" dirty="0">
                <a:latin typeface="Helvetica Neue"/>
                <a:cs typeface="Helvetica Neue"/>
              </a:rPr>
              <a:t>SIMBOLOS DE CIUDAD</a:t>
            </a:r>
          </a:p>
          <a:p>
            <a:pPr marL="285750" indent="-285750" algn="just">
              <a:buFontTx/>
              <a:buChar char="•"/>
            </a:pPr>
            <a:r>
              <a:rPr lang="es-CO" sz="1800" b="1" dirty="0">
                <a:latin typeface="Helvetica Neue"/>
                <a:cs typeface="Helvetica Neue"/>
              </a:rPr>
              <a:t>HECHOS HISTÓRICOS</a:t>
            </a:r>
          </a:p>
          <a:p>
            <a:pPr marL="285750" indent="-285750" algn="just">
              <a:buFontTx/>
              <a:buChar char="•"/>
            </a:pPr>
            <a:r>
              <a:rPr lang="es-CO" sz="1800" b="1" dirty="0">
                <a:latin typeface="Helvetica Neue"/>
                <a:cs typeface="Helvetica Neue"/>
              </a:rPr>
              <a:t>LUGARES HISTÓRICOS</a:t>
            </a:r>
          </a:p>
          <a:p>
            <a:pPr marL="285750" indent="-285750" algn="just">
              <a:buFontTx/>
              <a:buChar char="•"/>
            </a:pPr>
            <a:endParaRPr lang="es-CO" sz="1800" b="1" dirty="0">
              <a:latin typeface="Helvetica Neue"/>
              <a:cs typeface="Helvetica Neue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O" sz="1800" b="1" dirty="0">
                <a:latin typeface="Helvetica Neue"/>
                <a:cs typeface="Helvetica Neue"/>
              </a:rPr>
              <a:t>Conmemorar de los 490 Años de Cartagena – IZAR LA BANDERA – </a:t>
            </a:r>
          </a:p>
          <a:p>
            <a:endParaRPr lang="es-CO" sz="1800" b="1" dirty="0">
              <a:latin typeface="Helvetica Neue"/>
              <a:cs typeface="Helvetica Neue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O" sz="1800" b="1" dirty="0">
                <a:latin typeface="Helvetica Neue"/>
                <a:cs typeface="Helvetica Neue"/>
              </a:rPr>
              <a:t>Estímulos a los Mejores Desempeños de los estudiantes en fecha Jun. 1º </a:t>
            </a:r>
          </a:p>
          <a:p>
            <a:pPr marL="285750" indent="-285750" algn="just">
              <a:buFontTx/>
              <a:buChar char="•"/>
            </a:pPr>
            <a:endParaRPr lang="es-CO" sz="1800" dirty="0">
              <a:latin typeface="Helvetica Neue"/>
              <a:cs typeface="Helvetica Neue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122621" y="2831517"/>
            <a:ext cx="3533620" cy="235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4400" b="1" dirty="0">
                <a:latin typeface="+mj-lt"/>
                <a:ea typeface="+mj-ea"/>
                <a:cs typeface="+mj-cs"/>
              </a:rPr>
              <a:t>AGENDA PREVIA EN LAS ESCUELAS:</a:t>
            </a:r>
            <a:br>
              <a:rPr lang="es-MX" sz="4400" b="1" i="1" dirty="0">
                <a:latin typeface="+mj-lt"/>
                <a:ea typeface="+mj-ea"/>
                <a:cs typeface="+mj-cs"/>
              </a:rPr>
            </a:br>
            <a:endParaRPr lang="es-MX" sz="4400" b="1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7773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70204" y="2921741"/>
            <a:ext cx="6631877" cy="15713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4000" b="1" dirty="0">
                <a:latin typeface="+mj-lt"/>
              </a:rPr>
              <a:t>EL DIA DEL CUMPLEAÑOS DE   </a:t>
            </a:r>
          </a:p>
          <a:p>
            <a:pPr marL="0" indent="0" algn="ctr">
              <a:buNone/>
            </a:pPr>
            <a:r>
              <a:rPr lang="es-MX" sz="4000" b="1" dirty="0">
                <a:latin typeface="+mj-lt"/>
              </a:rPr>
              <a:t>CARTAGENA</a:t>
            </a:r>
            <a:endParaRPr lang="es-MX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313686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952729" y="2714621"/>
            <a:ext cx="6018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/>
              <a:t>Gracias por su compromiso</a:t>
            </a:r>
          </a:p>
        </p:txBody>
      </p:sp>
    </p:spTree>
    <p:extLst>
      <p:ext uri="{BB962C8B-B14F-4D97-AF65-F5344CB8AC3E}">
        <p14:creationId xmlns:p14="http://schemas.microsoft.com/office/powerpoint/2010/main" val="140491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996203" y="2320389"/>
            <a:ext cx="4676530" cy="3144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800" dirty="0"/>
              <a:t>Vigorizar la </a:t>
            </a:r>
            <a:r>
              <a:rPr lang="es-MX" sz="1800" b="1" dirty="0"/>
              <a:t>identidad</a:t>
            </a:r>
            <a:r>
              <a:rPr lang="es-MX" sz="1800" dirty="0"/>
              <a:t> de los Cartageneros, en el marco de la remembranza de los </a:t>
            </a:r>
            <a:r>
              <a:rPr lang="es-MX" sz="1800" b="1" dirty="0"/>
              <a:t>490 años </a:t>
            </a:r>
            <a:r>
              <a:rPr lang="es-MX" sz="1800" dirty="0"/>
              <a:t>del natalicio de la ciudad heroica, mediante el desarrollo de una agenda cultural en donde se </a:t>
            </a:r>
            <a:r>
              <a:rPr lang="es-MX" sz="1800" b="1" dirty="0"/>
              <a:t>sientan los orgullos </a:t>
            </a:r>
            <a:r>
              <a:rPr lang="es-MX" sz="1800" dirty="0"/>
              <a:t>en torno a sus símbolos más importantes. </a:t>
            </a:r>
          </a:p>
          <a:p>
            <a:pPr algn="just"/>
            <a:br>
              <a:rPr lang="en-US" sz="1400" dirty="0">
                <a:latin typeface="Helvetica Neue"/>
                <a:cs typeface="Helvetica Neue"/>
              </a:rPr>
            </a:br>
            <a:br>
              <a:rPr lang="en-US" sz="1400" dirty="0">
                <a:latin typeface="Helvetica Neue"/>
                <a:cs typeface="Helvetica Neue"/>
              </a:rPr>
            </a:br>
            <a:r>
              <a:rPr lang="en-US" sz="1400" dirty="0">
                <a:latin typeface="Helvetica Neue"/>
                <a:cs typeface="Helvetica Neue"/>
              </a:rPr>
              <a:t> </a:t>
            </a:r>
            <a:endParaRPr lang="es-ES" sz="1400" dirty="0">
              <a:latin typeface="Helvetica Neue"/>
              <a:cs typeface="Helvetica Neue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59219" y="2408952"/>
            <a:ext cx="303812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4400" b="1" dirty="0">
                <a:latin typeface="+mj-lt"/>
                <a:ea typeface="+mj-ea"/>
                <a:cs typeface="+mj-cs"/>
              </a:rPr>
              <a:t>OBJETIVOS:</a:t>
            </a:r>
            <a:br>
              <a:rPr lang="es-MX" sz="4400" b="1" i="1" dirty="0">
                <a:latin typeface="+mj-lt"/>
                <a:ea typeface="+mj-ea"/>
                <a:cs typeface="+mj-cs"/>
              </a:rPr>
            </a:br>
            <a:endParaRPr lang="es-MX" sz="4400" b="1" i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475547" y="1641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5302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238876" y="1857364"/>
            <a:ext cx="3857652" cy="3144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1800" dirty="0"/>
              <a:t>El CUMPLEAÑOS  490 DE CARTAGENA es el 1º de JUNIO.</a:t>
            </a:r>
          </a:p>
          <a:p>
            <a:pPr algn="just"/>
            <a:endParaRPr lang="es-CO" sz="1800" dirty="0">
              <a:latin typeface="Helvetica Neue"/>
              <a:cs typeface="Helvetica Neue"/>
            </a:endParaRPr>
          </a:p>
          <a:p>
            <a:pPr algn="just"/>
            <a:r>
              <a:rPr lang="es-CO" sz="1800" dirty="0">
                <a:latin typeface="Helvetica Neue"/>
                <a:cs typeface="Helvetica Neue"/>
              </a:rPr>
              <a:t>Esta fecha es un </a:t>
            </a:r>
            <a:r>
              <a:rPr lang="es-CO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JUEVES</a:t>
            </a:r>
            <a:r>
              <a:rPr lang="es-CO" sz="1800" dirty="0">
                <a:latin typeface="Helvetica Neue"/>
                <a:cs typeface="Helvetica Neue"/>
              </a:rPr>
              <a:t>, podríamos involucrar al mayor número de personas, es recomendable diseñar un conjunto de actividades tales como </a:t>
            </a:r>
          </a:p>
          <a:p>
            <a:pPr algn="just"/>
            <a:r>
              <a:rPr lang="es-CO" sz="1800" b="1" dirty="0">
                <a:latin typeface="Helvetica Neue"/>
                <a:cs typeface="Helvetica Neue"/>
              </a:rPr>
              <a:t>Agenda Previa al Cumpleaños de  CARTAGENA</a:t>
            </a:r>
            <a:r>
              <a:rPr lang="es-CO" sz="1800" dirty="0">
                <a:latin typeface="Helvetica Neue"/>
                <a:cs typeface="Helvetica Neue"/>
              </a:rPr>
              <a:t>:</a:t>
            </a:r>
          </a:p>
          <a:p>
            <a:pPr algn="just"/>
            <a:endParaRPr lang="es-CO" sz="1800" dirty="0">
              <a:latin typeface="Helvetica Neue"/>
              <a:cs typeface="Helvetica Neue"/>
            </a:endParaRPr>
          </a:p>
          <a:p>
            <a:pPr algn="just"/>
            <a:r>
              <a:rPr lang="es-CO" sz="1800" dirty="0">
                <a:latin typeface="Helvetica Neue"/>
                <a:cs typeface="Helvetica Neue"/>
              </a:rPr>
              <a:t>Propuesta: Mayo 29 al 3 de Junio</a:t>
            </a:r>
            <a:endParaRPr lang="es-ES" sz="1400" dirty="0">
              <a:latin typeface="Helvetica Neue"/>
              <a:cs typeface="Helvetica Neue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095472" y="1987264"/>
            <a:ext cx="400052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4400" b="1" dirty="0">
                <a:latin typeface="+mj-lt"/>
                <a:ea typeface="+mj-ea"/>
                <a:cs typeface="+mj-cs"/>
              </a:rPr>
              <a:t>ANTECEDENTES: </a:t>
            </a:r>
            <a:br>
              <a:rPr lang="es-MX" sz="4400" b="1" i="1" dirty="0">
                <a:latin typeface="+mj-lt"/>
                <a:ea typeface="+mj-ea"/>
                <a:cs typeface="+mj-cs"/>
              </a:rPr>
            </a:br>
            <a:endParaRPr lang="es-MX" sz="4400" b="1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157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095868" y="2071678"/>
            <a:ext cx="5286412" cy="3144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1800" dirty="0">
              <a:latin typeface="Helvetica Neue"/>
              <a:cs typeface="Helvetica Neue"/>
            </a:endParaRPr>
          </a:p>
          <a:p>
            <a:pPr marL="285750" indent="-285750">
              <a:buFontTx/>
              <a:buChar char="•"/>
            </a:pPr>
            <a:r>
              <a:rPr lang="es-CO" sz="1800" dirty="0">
                <a:latin typeface="Helvetica Neue"/>
                <a:cs typeface="Helvetica Neue"/>
              </a:rPr>
              <a:t>ACTIVIDADES ACADÉMICAS</a:t>
            </a:r>
          </a:p>
          <a:p>
            <a:pPr marL="285750" indent="-285750">
              <a:buFontTx/>
              <a:buChar char="•"/>
            </a:pPr>
            <a:r>
              <a:rPr lang="es-CO" sz="1800" dirty="0">
                <a:latin typeface="Helvetica Neue"/>
                <a:cs typeface="Helvetica Neue"/>
              </a:rPr>
              <a:t>CAMPAÑAS ALUSIVAS A LA PROMOCION DEL ORIGEN FUNDACIONAL DE CARTAGENA </a:t>
            </a:r>
          </a:p>
          <a:p>
            <a:pPr marL="285750" indent="-285750">
              <a:buFontTx/>
              <a:buChar char="•"/>
            </a:pPr>
            <a:r>
              <a:rPr lang="es-CO" sz="1800" dirty="0">
                <a:latin typeface="Helvetica Neue"/>
                <a:cs typeface="Helvetica Neue"/>
              </a:rPr>
              <a:t>DIFUSIÓN SIMBOLOGÍA</a:t>
            </a:r>
          </a:p>
          <a:p>
            <a:pPr marL="285750" indent="-285750">
              <a:buFontTx/>
              <a:buChar char="•"/>
            </a:pPr>
            <a:r>
              <a:rPr lang="es-CO" sz="1800" dirty="0">
                <a:latin typeface="Helvetica Neue"/>
                <a:cs typeface="Helvetica Neue"/>
              </a:rPr>
              <a:t>DISTRIBUCIÓN SIMBOLOS</a:t>
            </a:r>
          </a:p>
          <a:p>
            <a:pPr marL="285750" indent="-285750">
              <a:buFontTx/>
              <a:buChar char="•"/>
            </a:pPr>
            <a:r>
              <a:rPr lang="es-CO" sz="1800" dirty="0">
                <a:latin typeface="Helvetica Neue"/>
                <a:cs typeface="Helvetica Neue"/>
              </a:rPr>
              <a:t>SERENATA A CARTAGENA</a:t>
            </a:r>
          </a:p>
          <a:p>
            <a:pPr marL="285750" indent="-285750">
              <a:buFontTx/>
              <a:buChar char="•"/>
            </a:pPr>
            <a:br>
              <a:rPr lang="en-US" sz="1400" dirty="0">
                <a:latin typeface="Helvetica Neue"/>
                <a:cs typeface="Helvetica Neue"/>
              </a:rPr>
            </a:br>
            <a:br>
              <a:rPr lang="en-US" sz="1400" dirty="0">
                <a:latin typeface="Helvetica Neue"/>
                <a:cs typeface="Helvetica Neue"/>
              </a:rPr>
            </a:br>
            <a:r>
              <a:rPr lang="en-US" sz="1400" dirty="0">
                <a:latin typeface="Helvetica Neue"/>
                <a:cs typeface="Helvetica Neue"/>
              </a:rPr>
              <a:t> </a:t>
            </a:r>
            <a:endParaRPr lang="es-ES" sz="1400" dirty="0">
              <a:latin typeface="Helvetica Neue"/>
              <a:cs typeface="Helvetica Neue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024034" y="2714620"/>
            <a:ext cx="492922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4400" b="1" dirty="0">
                <a:latin typeface="+mj-lt"/>
                <a:ea typeface="+mj-ea"/>
                <a:cs typeface="+mj-cs"/>
              </a:rPr>
              <a:t>CÓMO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4400" b="1" dirty="0">
                <a:latin typeface="+mj-lt"/>
                <a:ea typeface="+mj-ea"/>
                <a:cs typeface="+mj-cs"/>
              </a:rPr>
              <a:t>LOGRARLO:</a:t>
            </a:r>
            <a:br>
              <a:rPr lang="es-MX" sz="4400" b="1" i="1" dirty="0">
                <a:latin typeface="+mj-lt"/>
                <a:ea typeface="+mj-ea"/>
                <a:cs typeface="+mj-cs"/>
              </a:rPr>
            </a:br>
            <a:endParaRPr lang="es-MX" sz="4400" b="1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991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70204" y="2921743"/>
            <a:ext cx="6568225" cy="8500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PROPUESTA</a:t>
            </a:r>
          </a:p>
        </p:txBody>
      </p:sp>
    </p:spTree>
    <p:extLst>
      <p:ext uri="{BB962C8B-B14F-4D97-AF65-F5344CB8AC3E}">
        <p14:creationId xmlns:p14="http://schemas.microsoft.com/office/powerpoint/2010/main" val="362114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38810" y="1785926"/>
            <a:ext cx="4572032" cy="3889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b="1" dirty="0">
                <a:latin typeface="+mj-lt"/>
              </a:rPr>
              <a:t>ESTE SERÁ UNO DE LOS MEDIOS PRINCIPALES POR SU ALTA PENETRACIÓN EN ESCUELAS Y LOS HOGARES.</a:t>
            </a:r>
          </a:p>
          <a:p>
            <a:pPr marL="0" indent="0">
              <a:buNone/>
            </a:pPr>
            <a:endParaRPr lang="es-MX" sz="1800" b="1" dirty="0">
              <a:latin typeface="+mj-lt"/>
            </a:endParaRPr>
          </a:p>
          <a:p>
            <a:pPr marL="0" indent="0" algn="just">
              <a:buNone/>
            </a:pPr>
            <a:r>
              <a:rPr lang="es-MX" sz="1800" dirty="0">
                <a:latin typeface="+mj-lt"/>
              </a:rPr>
              <a:t>Convocar a las </a:t>
            </a:r>
            <a:r>
              <a:rPr lang="es-MX" sz="1800" b="1" dirty="0">
                <a:latin typeface="+mj-lt"/>
              </a:rPr>
              <a:t>EMISORAS</a:t>
            </a:r>
            <a:r>
              <a:rPr lang="es-MX" sz="1800" dirty="0">
                <a:latin typeface="+mj-lt"/>
              </a:rPr>
              <a:t>  </a:t>
            </a:r>
            <a:r>
              <a:rPr lang="es-MX" sz="1800" b="1" dirty="0">
                <a:latin typeface="+mj-lt"/>
              </a:rPr>
              <a:t>ESCOLARES</a:t>
            </a:r>
            <a:r>
              <a:rPr lang="es-MX" sz="1800" dirty="0">
                <a:latin typeface="+mj-lt"/>
              </a:rPr>
              <a:t> de la ciudad a que se vinculen con el propósito de despertar el  </a:t>
            </a:r>
            <a:r>
              <a:rPr lang="es-MX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ORGULLO  y  SENTIDO DE PERTENENCIA  </a:t>
            </a:r>
            <a:r>
              <a:rPr lang="es-MX" sz="1800" dirty="0">
                <a:latin typeface="+mj-lt"/>
              </a:rPr>
              <a:t>entre cartageneros y residentes,  mediante difusión de una </a:t>
            </a:r>
            <a:r>
              <a:rPr lang="es-MX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ESTRATEGIA</a:t>
            </a:r>
            <a:r>
              <a:rPr lang="es-MX" sz="1800" dirty="0">
                <a:latin typeface="+mj-lt"/>
              </a:rPr>
              <a:t> que se cumplirá en su programación ordinaria</a:t>
            </a:r>
            <a:r>
              <a:rPr lang="es-MX" sz="1800" b="1" dirty="0">
                <a:latin typeface="+mj-lt"/>
              </a:rPr>
              <a:t>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66844" y="2285992"/>
            <a:ext cx="4429156" cy="2309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4400" b="1" dirty="0">
                <a:latin typeface="+mj-lt"/>
                <a:ea typeface="+mj-ea"/>
                <a:cs typeface="+mj-cs"/>
              </a:rPr>
              <a:t>MEDIOS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4400" b="1" dirty="0">
                <a:latin typeface="+mj-lt"/>
                <a:ea typeface="+mj-ea"/>
                <a:cs typeface="+mj-cs"/>
              </a:rPr>
              <a:t>DE COMUNICACIÓN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4400" b="1" dirty="0">
                <a:latin typeface="+mj-lt"/>
                <a:ea typeface="+mj-ea"/>
                <a:cs typeface="+mj-cs"/>
              </a:rPr>
              <a:t> 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4400" b="1" dirty="0">
                <a:latin typeface="+mj-lt"/>
                <a:ea typeface="+mj-ea"/>
                <a:cs typeface="+mj-cs"/>
              </a:rPr>
              <a:t>RADIO, Y REDES SOCIALES:</a:t>
            </a:r>
            <a:br>
              <a:rPr lang="es-MX" sz="4400" b="1" i="1" dirty="0">
                <a:latin typeface="+mj-lt"/>
                <a:ea typeface="+mj-ea"/>
                <a:cs typeface="+mj-cs"/>
              </a:rPr>
            </a:br>
            <a:endParaRPr lang="es-MX" sz="4400" b="1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116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453058" y="1536308"/>
            <a:ext cx="4099326" cy="378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PEDAGOGICAS </a:t>
            </a:r>
            <a:r>
              <a:rPr lang="es-CO" sz="1800" dirty="0"/>
              <a:t>sobre la naturaleza de los símbolos básicos de la ciudad: </a:t>
            </a:r>
          </a:p>
          <a:p>
            <a:endParaRPr lang="es-CO" sz="1800" dirty="0">
              <a:latin typeface="Helvetica Neue"/>
              <a:cs typeface="Helvetica Neue"/>
            </a:endParaRPr>
          </a:p>
          <a:p>
            <a:pPr marL="285750" indent="-285750">
              <a:buFontTx/>
              <a:buChar char="•"/>
            </a:pPr>
            <a:r>
              <a:rPr lang="es-CO" sz="1800" b="1" dirty="0">
                <a:latin typeface="Helvetica Neue"/>
                <a:cs typeface="Helvetica Neue"/>
              </a:rPr>
              <a:t>ESCUDO</a:t>
            </a:r>
          </a:p>
          <a:p>
            <a:pPr marL="285750" indent="-285750">
              <a:buFontTx/>
              <a:buChar char="•"/>
            </a:pPr>
            <a:r>
              <a:rPr lang="es-CO" sz="1800" b="1" dirty="0">
                <a:latin typeface="Helvetica Neue"/>
                <a:cs typeface="Helvetica Neue"/>
              </a:rPr>
              <a:t>BANDERA</a:t>
            </a:r>
          </a:p>
          <a:p>
            <a:pPr marL="285750" indent="-285750">
              <a:buFontTx/>
              <a:buChar char="•"/>
            </a:pPr>
            <a:r>
              <a:rPr lang="es-CO" sz="1800" b="1" dirty="0">
                <a:latin typeface="Helvetica Neue"/>
                <a:cs typeface="Helvetica Neue"/>
              </a:rPr>
              <a:t>LETRA HIMNO</a:t>
            </a:r>
          </a:p>
          <a:p>
            <a:pPr marL="285750" indent="-285750">
              <a:buFontTx/>
              <a:buChar char="•"/>
            </a:pPr>
            <a:r>
              <a:rPr lang="es-CO" sz="1800" b="1" dirty="0">
                <a:latin typeface="Helvetica Neue"/>
                <a:cs typeface="Helvetica Neue"/>
              </a:rPr>
              <a:t>CÁPSULAS DIDACTICAS DE CARÁCTER HISTÓRICO</a:t>
            </a:r>
          </a:p>
          <a:p>
            <a:pPr marL="285750" indent="-285750">
              <a:buFontTx/>
              <a:buChar char="•"/>
            </a:pPr>
            <a:r>
              <a:rPr lang="es-CO" sz="1800" b="1" dirty="0">
                <a:latin typeface="Helvetica Neue"/>
                <a:cs typeface="Helvetica Neue"/>
              </a:rPr>
              <a:t>CONCURSOS</a:t>
            </a:r>
          </a:p>
          <a:p>
            <a:pPr marL="285750" indent="-285750">
              <a:buFontTx/>
              <a:buChar char="•"/>
            </a:pPr>
            <a:r>
              <a:rPr lang="es-CO" sz="1800" b="1" dirty="0">
                <a:latin typeface="Helvetica Neue"/>
                <a:cs typeface="Helvetica Neue"/>
              </a:rPr>
              <a:t>LA MÚSICA DE CARTAGENA</a:t>
            </a:r>
            <a:endParaRPr lang="es-ES" sz="1400" b="1" dirty="0">
              <a:latin typeface="Helvetica Neue"/>
              <a:cs typeface="Helvetica Neue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095472" y="2428868"/>
            <a:ext cx="3114542" cy="235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4400" b="1" dirty="0">
                <a:latin typeface="+mj-lt"/>
                <a:ea typeface="+mj-ea"/>
                <a:cs typeface="+mj-cs"/>
              </a:rPr>
              <a:t>DIFUNDIR:</a:t>
            </a:r>
            <a:br>
              <a:rPr lang="es-MX" sz="4400" b="1" i="1" dirty="0">
                <a:latin typeface="+mj-lt"/>
                <a:ea typeface="+mj-ea"/>
                <a:cs typeface="+mj-cs"/>
              </a:rPr>
            </a:br>
            <a:endParaRPr lang="es-MX" sz="4400" b="1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704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595934" y="1285860"/>
            <a:ext cx="4604522" cy="378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1800" dirty="0"/>
              <a:t>Difundir en </a:t>
            </a:r>
            <a:r>
              <a:rPr lang="es-CO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CÁPSULAS PEDAGÓGICAS</a:t>
            </a:r>
            <a:r>
              <a:rPr lang="es-CO" sz="1800" dirty="0"/>
              <a:t> de manera amena  con ocasión de formación para izada de bandera, los orígenes y componentes de nuestros </a:t>
            </a:r>
            <a:r>
              <a:rPr lang="es-CO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SÍMBOLOS  CIUDADANOS :</a:t>
            </a:r>
          </a:p>
          <a:p>
            <a:pPr algn="just"/>
            <a:endParaRPr lang="es-CO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1800" dirty="0">
              <a:latin typeface="Helvetica Neue"/>
              <a:cs typeface="Helvetica Neue"/>
            </a:endParaRPr>
          </a:p>
          <a:p>
            <a:pPr marL="285750" indent="-285750">
              <a:buFontTx/>
              <a:buChar char="•"/>
            </a:pPr>
            <a:r>
              <a:rPr lang="es-CO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ESCUDO REPUBLICANO</a:t>
            </a:r>
          </a:p>
          <a:p>
            <a:pPr marL="285750" indent="-285750"/>
            <a:endParaRPr lang="es-C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  <a:p>
            <a:pPr marL="285750" indent="-285750">
              <a:buFontTx/>
              <a:buChar char="•"/>
            </a:pPr>
            <a:r>
              <a:rPr lang="es-CO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BANDERA CUADRILONGA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309786" y="1643050"/>
            <a:ext cx="3114542" cy="235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SÍMBOLOS:</a:t>
            </a:r>
            <a:br>
              <a:rPr lang="es-MX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MX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5614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810116" y="1643050"/>
            <a:ext cx="5072098" cy="378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1800" dirty="0"/>
              <a:t>Difundir  cada día  al inicio de la jornada académica las </a:t>
            </a:r>
            <a:r>
              <a:rPr lang="es-CO" sz="1800" b="1" dirty="0"/>
              <a:t>6:30 AM</a:t>
            </a:r>
            <a:r>
              <a:rPr lang="es-CO" sz="1800" dirty="0"/>
              <a:t> y a las </a:t>
            </a:r>
            <a:r>
              <a:rPr lang="es-CO" sz="1800" b="1" dirty="0"/>
              <a:t>12:30 PM </a:t>
            </a:r>
            <a:r>
              <a:rPr lang="es-CO" sz="1800" dirty="0"/>
              <a:t>el </a:t>
            </a:r>
            <a:r>
              <a:rPr lang="es-CO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Himno de Cartagena</a:t>
            </a:r>
            <a:r>
              <a:rPr lang="es-CO" sz="1800" dirty="0"/>
              <a:t>, contribuyendo con ello a su conocimiento, así como suena el himno nacional.</a:t>
            </a:r>
          </a:p>
          <a:p>
            <a:pPr algn="just"/>
            <a:endParaRPr lang="es-CO" sz="1800" dirty="0"/>
          </a:p>
          <a:p>
            <a:pPr algn="just"/>
            <a:endParaRPr lang="es-CO" sz="1800" dirty="0">
              <a:latin typeface="Helvetica Neue"/>
              <a:cs typeface="Helvetica Neue"/>
            </a:endParaRPr>
          </a:p>
          <a:p>
            <a:pPr algn="just"/>
            <a:r>
              <a:rPr lang="es-CO" sz="1800" dirty="0">
                <a:latin typeface="Helvetica Neue"/>
                <a:cs typeface="Helvetica Neue"/>
              </a:rPr>
              <a:t>Evaluar viabilidad de realizar  un CONCURSO con participación de EMPRESAS ALIADAS,  tipo “</a:t>
            </a:r>
            <a:r>
              <a:rPr lang="es-CO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KARAOQUE”, </a:t>
            </a:r>
            <a:r>
              <a:rPr lang="es-CO" sz="1800" dirty="0">
                <a:latin typeface="Helvetica Neue"/>
                <a:cs typeface="Helvetica Neue"/>
              </a:rPr>
              <a:t>que involucre en forma divertida a los oyentes en el conocimiento de la letra.</a:t>
            </a:r>
          </a:p>
          <a:p>
            <a:pPr algn="just"/>
            <a:endParaRPr lang="es-CO" sz="1800" dirty="0">
              <a:latin typeface="Helvetica Neue"/>
              <a:cs typeface="Helvetica Neue"/>
            </a:endParaRPr>
          </a:p>
          <a:p>
            <a:pPr algn="just"/>
            <a:r>
              <a:rPr lang="es-CO" sz="1800" dirty="0">
                <a:latin typeface="Helvetica Neue"/>
                <a:cs typeface="Helvetica Neue"/>
              </a:rPr>
              <a:t>Divulgar su  AUTORÍA  en LETRA y MÚSICA.</a:t>
            </a:r>
            <a:endParaRPr lang="es-ES" sz="1400" dirty="0">
              <a:latin typeface="Helvetica Neue"/>
              <a:cs typeface="Helvetica Neue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166910" y="1571612"/>
            <a:ext cx="3114542" cy="235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4400" b="1" dirty="0">
                <a:latin typeface="+mj-lt"/>
                <a:ea typeface="+mj-ea"/>
                <a:cs typeface="+mj-cs"/>
              </a:rPr>
              <a:t>HIMNO:</a:t>
            </a:r>
            <a:br>
              <a:rPr lang="es-MX" sz="4400" b="1" i="1" dirty="0">
                <a:latin typeface="+mj-lt"/>
                <a:ea typeface="+mj-ea"/>
                <a:cs typeface="+mj-cs"/>
              </a:rPr>
            </a:br>
            <a:endParaRPr lang="es-MX" sz="4400" b="1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7248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578</Words>
  <Application>Microsoft Office PowerPoint</Application>
  <PresentationFormat>Panorámica</PresentationFormat>
  <Paragraphs>82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Solano Pareja</dc:creator>
  <cp:lastModifiedBy>PC 8CC20207PK</cp:lastModifiedBy>
  <cp:revision>47</cp:revision>
  <dcterms:created xsi:type="dcterms:W3CDTF">2021-02-26T17:00:32Z</dcterms:created>
  <dcterms:modified xsi:type="dcterms:W3CDTF">2023-05-17T19:16:59Z</dcterms:modified>
</cp:coreProperties>
</file>