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2" r:id="rId3"/>
    <p:sldId id="276" r:id="rId4"/>
    <p:sldId id="279" r:id="rId5"/>
    <p:sldId id="282" r:id="rId6"/>
    <p:sldId id="284" r:id="rId7"/>
    <p:sldId id="285" r:id="rId8"/>
    <p:sldId id="286" r:id="rId9"/>
    <p:sldId id="287" r:id="rId10"/>
    <p:sldId id="288" r:id="rId11"/>
    <p:sldId id="290" r:id="rId12"/>
    <p:sldId id="291" r:id="rId13"/>
    <p:sldId id="297" r:id="rId14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3FFDC17-7491-4481-8BCB-889BB350654A}">
          <p14:sldIdLst>
            <p14:sldId id="256"/>
            <p14:sldId id="272"/>
            <p14:sldId id="276"/>
            <p14:sldId id="279"/>
            <p14:sldId id="282"/>
            <p14:sldId id="284"/>
            <p14:sldId id="285"/>
            <p14:sldId id="286"/>
            <p14:sldId id="287"/>
            <p14:sldId id="288"/>
            <p14:sldId id="290"/>
            <p14:sldId id="291"/>
            <p14:sldId id="2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C2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65" d="100"/>
          <a:sy n="65" d="100"/>
        </p:scale>
        <p:origin x="69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A7D65-729B-4508-A930-ECE3E0D08B9D}" type="datetimeFigureOut">
              <a:rPr lang="es-CO" smtClean="0"/>
              <a:t>2/05/2023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9A56F-39F6-4C61-84D6-490E3F2A49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4125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9A56F-39F6-4C61-84D6-490E3F2A4957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9950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EC6A99D-20D6-4CC9-8F1F-043A1EE36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D4B800F9-A4C9-4D48-A804-687C4C88AA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F532714-5F11-4610-8FAA-02919F043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A1E4-FA14-4302-981B-62F2F7B9622C}" type="datetimeFigureOut">
              <a:rPr lang="es-419" smtClean="0"/>
              <a:t>2/5/2023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D793792-AAD6-44B0-B4DE-1B53F5C9E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90F1B88-0EC7-4526-8E0F-3E1C4167C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7811-8DCA-4194-A517-2BDFCD18795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33628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E25F326-258F-47AE-B356-45ED6300D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6F373E0A-4DE5-405E-9BCD-B9418F905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39FAEA9-D3D9-40DC-88B9-76925563D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A1E4-FA14-4302-981B-62F2F7B9622C}" type="datetimeFigureOut">
              <a:rPr lang="es-419" smtClean="0"/>
              <a:t>2/5/2023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00AEFA5-B2D3-4021-B40E-085E6F053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13F04B0-9F5E-4502-8B36-3200CEC2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7811-8DCA-4194-A517-2BDFCD18795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35695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E29B157B-72FC-4858-BFFD-DF7F2E5AD8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E377EA2D-3955-4BA8-9BFC-8120630BA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320FD09-63C8-4832-BA9D-0C9A7EBAB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A1E4-FA14-4302-981B-62F2F7B9622C}" type="datetimeFigureOut">
              <a:rPr lang="es-419" smtClean="0"/>
              <a:t>2/5/2023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973E10F-9370-4706-A6B5-B4EA5C091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F27DFF3-AEAF-4523-A05A-56301DEE3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7811-8DCA-4194-A517-2BDFCD18795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6153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82E397A-5D3E-4779-B31B-DD9EE7268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7768833-0E08-46FD-A235-C9D2F13E9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9E25042-5AC5-403A-BEEF-46414819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A1E4-FA14-4302-981B-62F2F7B9622C}" type="datetimeFigureOut">
              <a:rPr lang="es-419" smtClean="0"/>
              <a:t>2/5/2023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2EB9D14-3C17-4E40-BABC-88A0C8279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9530AA4-586A-4D5E-9525-2595B7E4F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7811-8DCA-4194-A517-2BDFCD18795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71397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B541612-5BD7-4349-9CF3-FCF8AA485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CC8D37B-DB7C-427A-9CEC-7B0466F66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A9C48E7-7FFB-4DDF-AC9A-6BBB94BA4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A1E4-FA14-4302-981B-62F2F7B9622C}" type="datetimeFigureOut">
              <a:rPr lang="es-419" smtClean="0"/>
              <a:t>2/5/2023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3630CA8-5A34-40A0-84A1-AA18268D3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EF00A8D-3D3B-4039-BF84-915A6C351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7811-8DCA-4194-A517-2BDFCD18795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1489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172EA36-7AE3-48A4-A670-B463CE12C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29F0BF7-8284-4021-A6D4-39D38739E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FEBFECD1-4A63-470F-87E7-4B1EC3A0A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DAE74F11-4E48-4C49-8C71-216D3DC56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A1E4-FA14-4302-981B-62F2F7B9622C}" type="datetimeFigureOut">
              <a:rPr lang="es-419" smtClean="0"/>
              <a:t>2/5/2023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B89B6A04-BB5D-4AF1-8FFB-9DEB36684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E597DF8A-E3B2-403B-89CB-378C4B53F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7811-8DCA-4194-A517-2BDFCD18795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08689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361BB27-C82F-4763-938E-2234FAE30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73E9131A-0902-4264-8B79-F0CB51D3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5A6937D1-9D75-4D9E-886F-C3FC10962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3349BB9D-F10E-4087-9295-A65D947AF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8A5EF9E8-6522-4F2C-9526-FF37247BD9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9EA0C0D7-3575-452D-B5D3-33EFA6445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A1E4-FA14-4302-981B-62F2F7B9622C}" type="datetimeFigureOut">
              <a:rPr lang="es-419" smtClean="0"/>
              <a:t>2/5/2023</a:t>
            </a:fld>
            <a:endParaRPr 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712E267F-5D5B-4543-8281-8631111EF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16E35181-E27D-4A19-9FFF-8A6AB63C2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7811-8DCA-4194-A517-2BDFCD18795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89234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F5CE9D1-28B6-4F97-ACA4-A68B4B4F0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CD959CB-B41A-44F1-AA32-0071E77BA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A1E4-FA14-4302-981B-62F2F7B9622C}" type="datetimeFigureOut">
              <a:rPr lang="es-419" smtClean="0"/>
              <a:t>2/5/2023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1F61A540-36D1-4397-BD6B-A685C5A24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4BD01632-5D23-4840-AD7A-4C64C76F8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7811-8DCA-4194-A517-2BDFCD18795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20073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88C2AA19-BC6E-4A79-818D-F31DA9900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A1E4-FA14-4302-981B-62F2F7B9622C}" type="datetimeFigureOut">
              <a:rPr lang="es-419" smtClean="0"/>
              <a:t>2/5/2023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3D370E5A-C7BF-4A80-8E20-60CA9133F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7D0CBE0A-296C-4F1E-840C-85807678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7811-8DCA-4194-A517-2BDFCD18795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2970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4076FFD-DE1E-432B-A733-126FAC1FD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0F0946A-5D83-43D0-A99B-D6D6F95AC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5CD921D5-B00F-4FEF-83AA-82A4639E64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C0F425F8-E1CC-4403-9B34-DF046A18A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A1E4-FA14-4302-981B-62F2F7B9622C}" type="datetimeFigureOut">
              <a:rPr lang="es-419" smtClean="0"/>
              <a:t>2/5/2023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0176639-0256-49D9-BF5C-4D1527C7B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022F1A4F-83C3-4DF4-93CA-020E29DFB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7811-8DCA-4194-A517-2BDFCD18795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76643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9DE89F5-6D81-4FFE-97B6-054BC9C5A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D95F8208-D93F-4819-91A5-6601716CCD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C6FC2171-2051-4E40-842F-5E13A08B3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024FC29F-DE51-468F-BCB1-486550047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A1E4-FA14-4302-981B-62F2F7B9622C}" type="datetimeFigureOut">
              <a:rPr lang="es-419" smtClean="0"/>
              <a:t>2/5/2023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E9EF2414-CC97-4311-843F-BA4F5BFB4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2E615C5D-61D1-4724-8025-75949DC30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7811-8DCA-4194-A517-2BDFCD18795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0800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218828AB-1A3D-414B-B25A-CEE549B0A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1037211-E3AE-49C8-8726-91480370C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1CC9DF4-B4D7-45CF-96B7-012B65B110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7A1E4-FA14-4302-981B-62F2F7B9622C}" type="datetimeFigureOut">
              <a:rPr lang="es-419" smtClean="0"/>
              <a:t>2/5/2023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EC302C6-94DF-4D6E-8852-38FEF0282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4BFC7DC-A911-407C-BC3A-DB5F807C3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67811-8DCA-4194-A517-2BDFCD18795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86763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A6F39FE6-501B-2F2A-9E6C-41EAF04FA2AD}"/>
              </a:ext>
            </a:extLst>
          </p:cNvPr>
          <p:cNvSpPr txBox="1"/>
          <p:nvPr/>
        </p:nvSpPr>
        <p:spPr>
          <a:xfrm>
            <a:off x="77822" y="1833710"/>
            <a:ext cx="456495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es-ES" sz="3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Características esenciales de los Elementos Constitutivos </a:t>
            </a:r>
            <a:r>
              <a:rPr lang="es-ES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para la Evaluación </a:t>
            </a:r>
            <a:r>
              <a:rPr lang="es-ES" sz="3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del SIEE</a:t>
            </a:r>
            <a: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s-ES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059351" y="6395705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Clr>
                <a:srgbClr val="000000"/>
              </a:buClr>
              <a:buSzPts val="2000"/>
            </a:pPr>
            <a:r>
              <a:rPr lang="es-CO" sz="12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Equipo de Evaluación</a:t>
            </a:r>
          </a:p>
          <a:p>
            <a:pPr lvl="0" algn="r">
              <a:buClr>
                <a:srgbClr val="000000"/>
              </a:buClr>
              <a:buSzPts val="2000"/>
            </a:pPr>
            <a:r>
              <a:rPr lang="es-ES" sz="1200" dirty="0" smtClean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SED CARTAGENA</a:t>
            </a:r>
            <a:endParaRPr lang="es-CO" sz="1200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7822" y="5841707"/>
            <a:ext cx="367286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buClr>
                <a:srgbClr val="000000"/>
              </a:buClr>
              <a:buSzPts val="2000"/>
            </a:pPr>
            <a:r>
              <a:rPr lang="es-E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ALVARO BLANQUICETT GOMEZ</a:t>
            </a:r>
            <a:endParaRPr lang="es-CO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algn="r">
              <a:buClr>
                <a:srgbClr val="000000"/>
              </a:buClr>
              <a:buSzPts val="2000"/>
            </a:pPr>
            <a:r>
              <a:rPr lang="es-ES" sz="1200" dirty="0" smtClean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Profesional de Apoyo</a:t>
            </a:r>
            <a:endParaRPr lang="es-CO" sz="1200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2521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BF26AEDB-4747-40E9-8A8B-76D3F65238CA}"/>
              </a:ext>
            </a:extLst>
          </p:cNvPr>
          <p:cNvSpPr txBox="1"/>
          <p:nvPr/>
        </p:nvSpPr>
        <p:spPr>
          <a:xfrm>
            <a:off x="110447" y="175332"/>
            <a:ext cx="71225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La </a:t>
            </a:r>
            <a:r>
              <a:rPr lang="es-CO" sz="2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de los informes de los estudiantes, para que sean claros, comprensibles y den información integral del avance en la formación.</a:t>
            </a:r>
            <a:endParaRPr lang="es-CO" sz="2200" dirty="0">
              <a:solidFill>
                <a:srgbClr val="008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59923" y="2413338"/>
            <a:ext cx="1149809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/>
              <a:t>Describe </a:t>
            </a:r>
            <a:r>
              <a:rPr lang="es-ES" sz="2800" b="1" dirty="0"/>
              <a:t>la estructura del informe</a:t>
            </a:r>
            <a:r>
              <a:rPr lang="es-ES" sz="2800" dirty="0"/>
              <a:t> considerando los aspectos que el Establecimiento Educativo ha definido para que este </a:t>
            </a:r>
            <a:r>
              <a:rPr lang="es-ES" sz="2800" b="1" dirty="0"/>
              <a:t>brinde información completa del proceso de avance del estudiante </a:t>
            </a:r>
            <a:r>
              <a:rPr lang="es-ES" sz="2800" dirty="0"/>
              <a:t>en sus desempeños y </a:t>
            </a:r>
            <a:r>
              <a:rPr lang="es-ES" sz="2800" b="1" dirty="0">
                <a:solidFill>
                  <a:srgbClr val="FF0000"/>
                </a:solidFill>
              </a:rPr>
              <a:t>su desarrollo integral. </a:t>
            </a:r>
            <a:endParaRPr lang="es-ES" sz="2800" b="1" dirty="0" smtClean="0">
              <a:solidFill>
                <a:srgbClr val="FF0000"/>
              </a:solidFill>
            </a:endParaRPr>
          </a:p>
          <a:p>
            <a:pPr algn="just"/>
            <a:r>
              <a:rPr lang="es-ES" sz="2800" dirty="0" smtClean="0"/>
              <a:t>La </a:t>
            </a:r>
            <a:r>
              <a:rPr lang="es-ES" sz="2800" dirty="0"/>
              <a:t>estructura se describe, como también los elementos que la constituyen, teniendo en cuenta que </a:t>
            </a:r>
            <a:r>
              <a:rPr lang="es-ES" sz="2800" b="1" dirty="0"/>
              <a:t>la escala de valoración </a:t>
            </a:r>
            <a:r>
              <a:rPr lang="es-ES" sz="2800" dirty="0"/>
              <a:t>debe presentar la equivalencia con la escala nacional.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3037677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E062AC29-EEFB-453A-96C4-52C19968C36C}"/>
              </a:ext>
            </a:extLst>
          </p:cNvPr>
          <p:cNvSpPr txBox="1"/>
          <p:nvPr/>
        </p:nvSpPr>
        <p:spPr>
          <a:xfrm>
            <a:off x="254284" y="0"/>
            <a:ext cx="71020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Las </a:t>
            </a:r>
            <a:r>
              <a:rPr lang="es-CO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instancias, procedimientos y mecanismos de atención y resolución de reclamaciones de padres de familia y estudiantes sobre la evaluación y promoción.</a:t>
            </a:r>
            <a:endParaRPr lang="es-CO" sz="2000" dirty="0">
              <a:solidFill>
                <a:srgbClr val="008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30740" y="1997839"/>
            <a:ext cx="114980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/>
              <a:t>Establece los </a:t>
            </a:r>
            <a:r>
              <a:rPr lang="es-ES" sz="2800" b="1" dirty="0"/>
              <a:t>mecanismos de solución a las reclamaciones o inquietudes  </a:t>
            </a:r>
            <a:r>
              <a:rPr lang="es-ES" sz="2800" dirty="0"/>
              <a:t>que tienen su origen durante el proceso y los resultados de la evaluación y la promoción escolar.</a:t>
            </a:r>
          </a:p>
          <a:p>
            <a:pPr algn="just"/>
            <a:r>
              <a:rPr lang="es-ES" sz="2800" dirty="0"/>
              <a:t>Determina las </a:t>
            </a:r>
            <a:r>
              <a:rPr lang="es-ES" sz="2800" b="1" dirty="0"/>
              <a:t>instancias o responsables </a:t>
            </a:r>
            <a:r>
              <a:rPr lang="es-ES" sz="2800" dirty="0"/>
              <a:t>y </a:t>
            </a:r>
            <a:r>
              <a:rPr lang="es-ES" sz="2800" b="1" dirty="0">
                <a:solidFill>
                  <a:srgbClr val="FF0000"/>
                </a:solidFill>
              </a:rPr>
              <a:t>los protocolos </a:t>
            </a:r>
            <a:r>
              <a:rPr lang="es-ES" sz="2800" dirty="0"/>
              <a:t>que se deben seguir para  intervenir en la solución de las reclamaciones</a:t>
            </a:r>
            <a:r>
              <a:rPr lang="es-ES" sz="2800" dirty="0" smtClean="0"/>
              <a:t>.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/>
              <a:t>Determina los </a:t>
            </a:r>
            <a:r>
              <a:rPr lang="es-ES" sz="2800" b="1" dirty="0">
                <a:solidFill>
                  <a:srgbClr val="FF0000"/>
                </a:solidFill>
              </a:rPr>
              <a:t>deberes, derechos y </a:t>
            </a:r>
            <a:r>
              <a:rPr lang="es-ES" sz="2800" b="1" dirty="0" smtClean="0">
                <a:solidFill>
                  <a:srgbClr val="FF0000"/>
                </a:solidFill>
              </a:rPr>
              <a:t>responsabilidades </a:t>
            </a:r>
            <a:r>
              <a:rPr lang="es-ES" sz="2800" b="1" dirty="0">
                <a:solidFill>
                  <a:srgbClr val="FF0000"/>
                </a:solidFill>
              </a:rPr>
              <a:t>de los actores </a:t>
            </a:r>
            <a:r>
              <a:rPr lang="es-ES" sz="2800" dirty="0"/>
              <a:t>que hacen parte en la atención y </a:t>
            </a:r>
            <a:r>
              <a:rPr lang="es-ES" sz="2800" dirty="0" smtClean="0"/>
              <a:t>resolución de </a:t>
            </a:r>
            <a:r>
              <a:rPr lang="es-ES" sz="2800" dirty="0"/>
              <a:t>reclamaciones de los procesos de evaluación y promoción escolar.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829685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4582310E-56B3-4CDF-9E07-51A89CFD1500}"/>
              </a:ext>
            </a:extLst>
          </p:cNvPr>
          <p:cNvSpPr txBox="1"/>
          <p:nvPr/>
        </p:nvSpPr>
        <p:spPr>
          <a:xfrm>
            <a:off x="161818" y="123961"/>
            <a:ext cx="71739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Los </a:t>
            </a:r>
            <a:r>
              <a:rPr lang="es-CO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mecanismos de participación de la comunidad educativa en la construcción del sistema institucional de evaluación de los estudiantes.</a:t>
            </a:r>
            <a:endParaRPr lang="es-CO" sz="2000" dirty="0">
              <a:solidFill>
                <a:srgbClr val="008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50196" y="1859340"/>
            <a:ext cx="1148836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b="1" dirty="0"/>
              <a:t>Orienta</a:t>
            </a:r>
            <a:r>
              <a:rPr lang="es-ES" sz="3200" dirty="0"/>
              <a:t> y </a:t>
            </a:r>
            <a:r>
              <a:rPr lang="es-ES" sz="3200" b="1" dirty="0">
                <a:solidFill>
                  <a:srgbClr val="FF0000"/>
                </a:solidFill>
              </a:rPr>
              <a:t>establece los protocolos </a:t>
            </a:r>
            <a:r>
              <a:rPr lang="es-ES" sz="3200" b="1" dirty="0"/>
              <a:t>para la participación de los diferentes integrantes de la comunidad educativa</a:t>
            </a:r>
            <a:r>
              <a:rPr lang="es-ES" sz="3200" dirty="0"/>
              <a:t> para que esta pueda exponer sus puntos de vista y las garantías sobre el proceso de la evaluación. </a:t>
            </a:r>
          </a:p>
          <a:p>
            <a:pPr algn="just"/>
            <a:r>
              <a:rPr lang="es-ES" sz="3200" dirty="0"/>
              <a:t>Determina </a:t>
            </a:r>
            <a:r>
              <a:rPr lang="es-ES" sz="3200" b="1" dirty="0"/>
              <a:t>los canales de comunicación</a:t>
            </a:r>
            <a:r>
              <a:rPr lang="es-ES" sz="3200" dirty="0"/>
              <a:t>, </a:t>
            </a:r>
            <a:r>
              <a:rPr lang="es-ES" sz="3200" b="1" dirty="0"/>
              <a:t>los responsables</a:t>
            </a:r>
            <a:r>
              <a:rPr lang="es-ES" sz="3200" dirty="0"/>
              <a:t>, </a:t>
            </a:r>
            <a:r>
              <a:rPr lang="es-ES" sz="3200" b="1" dirty="0">
                <a:solidFill>
                  <a:srgbClr val="FF0000"/>
                </a:solidFill>
              </a:rPr>
              <a:t>cronogramas para la revisión, actualización, modificación de criterios o elementos del SIEE.</a:t>
            </a:r>
          </a:p>
          <a:p>
            <a:pPr algn="just"/>
            <a:r>
              <a:rPr lang="es-ES" sz="3200" dirty="0"/>
              <a:t>Considera lo establecido en el artículo 2.3.3.3.3.8 del Decreto 1075 de 2015 en cuanto al procedimiento para la creación, o </a:t>
            </a:r>
            <a:r>
              <a:rPr lang="es-ES" sz="3200" dirty="0" err="1"/>
              <a:t>mdificación</a:t>
            </a:r>
            <a:r>
              <a:rPr lang="es-ES" sz="3200" dirty="0"/>
              <a:t> del Sistema Institucional de Evaluación de los Estudiantes - SIEE.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1700670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900159A7-5F9A-42BE-8C8F-925C3F453650}"/>
              </a:ext>
            </a:extLst>
          </p:cNvPr>
          <p:cNvSpPr txBox="1"/>
          <p:nvPr/>
        </p:nvSpPr>
        <p:spPr>
          <a:xfrm>
            <a:off x="2091042" y="3063780"/>
            <a:ext cx="89228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 !!!</a:t>
            </a:r>
          </a:p>
        </p:txBody>
      </p:sp>
    </p:spTree>
    <p:extLst>
      <p:ext uri="{BB962C8B-B14F-4D97-AF65-F5344CB8AC3E}">
        <p14:creationId xmlns:p14="http://schemas.microsoft.com/office/powerpoint/2010/main" val="3956682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: angular 9">
            <a:extLst>
              <a:ext uri="{FF2B5EF4-FFF2-40B4-BE49-F238E27FC236}">
                <a16:creationId xmlns="" xmlns:a16="http://schemas.microsoft.com/office/drawing/2014/main" id="{FCAB5C38-B2F2-4883-80F9-E82A7DB9E0F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615005" y="2045958"/>
            <a:ext cx="1567805" cy="259979"/>
          </a:xfrm>
          <a:prstGeom prst="bentConnector3">
            <a:avLst>
              <a:gd name="adj1" fmla="val 99535"/>
            </a:avLst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2C3A3178-DE89-4E99-BF61-D62CFB5E586A}"/>
              </a:ext>
            </a:extLst>
          </p:cNvPr>
          <p:cNvSpPr/>
          <p:nvPr/>
        </p:nvSpPr>
        <p:spPr>
          <a:xfrm>
            <a:off x="0" y="613449"/>
            <a:ext cx="728276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Criterios </a:t>
            </a:r>
            <a:r>
              <a:rPr lang="es-CO" sz="3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CO" sz="3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evaluación y Promoción</a:t>
            </a:r>
            <a:endParaRPr lang="es-CO" sz="3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47536" y="1841242"/>
            <a:ext cx="116034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/>
              <a:t>Enuncia </a:t>
            </a:r>
            <a:r>
              <a:rPr lang="es-ES" sz="2000" dirty="0"/>
              <a:t>los aspectos y consideraciones institucionales, los criterios de la evaluación del establecimiento educativo que permitan identificar y valorar el aprendizaje en relación con lo que debe mostrar, exhibir, evidenciar o demostrar un estudiante en un momento determinado de su proceso educativo </a:t>
            </a:r>
            <a:r>
              <a:rPr lang="es-ES" sz="2000" b="1" dirty="0"/>
              <a:t>acorde con la propuesta formativa definida en el PEI.</a:t>
            </a:r>
          </a:p>
          <a:p>
            <a:pPr algn="just"/>
            <a:r>
              <a:rPr lang="es-ES" sz="2000" dirty="0"/>
              <a:t>Determina los criterios de evaluación los cuáles especifican como se </a:t>
            </a:r>
            <a:r>
              <a:rPr lang="es-ES" sz="2000" b="1" dirty="0"/>
              <a:t>aprueban las áreas o las asignaturas en cada uno de los grados,   y considera los criterios para la promoción de los estudiantes al siguiente grado</a:t>
            </a:r>
            <a:r>
              <a:rPr lang="es-ES" sz="2000" dirty="0"/>
              <a:t>, teniendo presente que estos pueden ser diferenciados para cada nivel educativo o grupo de grados.</a:t>
            </a:r>
          </a:p>
          <a:p>
            <a:pPr algn="just"/>
            <a:r>
              <a:rPr lang="es-ES" sz="2000" dirty="0"/>
              <a:t>Asimismo, describe los </a:t>
            </a:r>
            <a:r>
              <a:rPr lang="es-ES" sz="2000" b="1" dirty="0"/>
              <a:t>criterios para la promoción anticipada</a:t>
            </a:r>
            <a:r>
              <a:rPr lang="es-ES" sz="2000" dirty="0"/>
              <a:t>, así como el proceso para el estudio de cada situación, considerando la participación del Consejo Académico y el Consejo Directivo. </a:t>
            </a:r>
          </a:p>
          <a:p>
            <a:pPr algn="just"/>
            <a:r>
              <a:rPr lang="es-ES" sz="2000" dirty="0">
                <a:solidFill>
                  <a:srgbClr val="FF0000"/>
                </a:solidFill>
              </a:rPr>
              <a:t>En este elemento constitutivo se establece, si ha adoptado un </a:t>
            </a:r>
            <a:r>
              <a:rPr lang="es-ES" sz="2000" b="1" dirty="0">
                <a:solidFill>
                  <a:srgbClr val="FF0000"/>
                </a:solidFill>
              </a:rPr>
              <a:t>Modelo Educativo </a:t>
            </a:r>
            <a:r>
              <a:rPr lang="es-ES" sz="2000" dirty="0">
                <a:solidFill>
                  <a:srgbClr val="FF0000"/>
                </a:solidFill>
              </a:rPr>
              <a:t>Flexible, criterios de valoración y promoción diferenciales y acordes a la esencia del modelo adoptado. como también se deben presentar los </a:t>
            </a:r>
            <a:r>
              <a:rPr lang="es-ES" sz="2000" b="1" dirty="0">
                <a:solidFill>
                  <a:srgbClr val="FF0000"/>
                </a:solidFill>
              </a:rPr>
              <a:t>criterios diferenciado que se hayan determinado para la población en inclusión (discapacidad, grupos étnicos, migrantes, </a:t>
            </a:r>
            <a:r>
              <a:rPr lang="es-ES" sz="2000" b="1" dirty="0" err="1">
                <a:solidFill>
                  <a:srgbClr val="FF0000"/>
                </a:solidFill>
              </a:rPr>
              <a:t>extraedad</a:t>
            </a:r>
            <a:r>
              <a:rPr lang="es-ES" sz="2000" b="1" dirty="0">
                <a:solidFill>
                  <a:srgbClr val="FF0000"/>
                </a:solidFill>
              </a:rPr>
              <a:t>).</a:t>
            </a:r>
          </a:p>
          <a:p>
            <a:pPr algn="just"/>
            <a:r>
              <a:rPr lang="es-ES" sz="2000" dirty="0"/>
              <a:t>Define el porcentaje de </a:t>
            </a:r>
            <a:r>
              <a:rPr lang="es-ES" sz="2000" b="1" dirty="0"/>
              <a:t>asistencia que incide en la promoción del estudiante </a:t>
            </a:r>
          </a:p>
          <a:p>
            <a:pPr algn="just"/>
            <a:r>
              <a:rPr lang="es-ES" sz="2000" dirty="0"/>
              <a:t>Describe y determina los </a:t>
            </a:r>
            <a:r>
              <a:rPr lang="es-ES" sz="2000" b="1" dirty="0"/>
              <a:t>momentos y mecanismos en que los criterios de evaluación y promoción son socializados con los estudiantes y padres de familia.</a:t>
            </a:r>
            <a:endParaRPr lang="es-CO" sz="2000" b="1" dirty="0"/>
          </a:p>
        </p:txBody>
      </p:sp>
    </p:spTree>
    <p:extLst>
      <p:ext uri="{BB962C8B-B14F-4D97-AF65-F5344CB8AC3E}">
        <p14:creationId xmlns:p14="http://schemas.microsoft.com/office/powerpoint/2010/main" val="809757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D91A9116-6DE8-4CF8-8850-2DA75972F98C}"/>
              </a:ext>
            </a:extLst>
          </p:cNvPr>
          <p:cNvSpPr txBox="1"/>
          <p:nvPr/>
        </p:nvSpPr>
        <p:spPr>
          <a:xfrm>
            <a:off x="110446" y="113015"/>
            <a:ext cx="71533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La </a:t>
            </a:r>
            <a:r>
              <a:rPr lang="es-CO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escala de valoración institucional y su respectiva equivalencia con la escala nacional.</a:t>
            </a:r>
            <a:endParaRPr lang="es-CO" sz="2400" dirty="0">
              <a:solidFill>
                <a:srgbClr val="0080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50195" y="1997839"/>
            <a:ext cx="1098252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Define la escala de </a:t>
            </a:r>
            <a:r>
              <a:rPr lang="es-ES" sz="2400" b="1" dirty="0"/>
              <a:t>valoración institucional con la cual se califica y se sistematiza las valoraciones</a:t>
            </a:r>
            <a:r>
              <a:rPr lang="es-ES" sz="2400" dirty="0"/>
              <a:t> realizadas sobre los seguimientos y evaluaciones a los desempeños de los estudiantes. </a:t>
            </a:r>
            <a:endParaRPr lang="es-ES" sz="2400" dirty="0" smtClean="0"/>
          </a:p>
          <a:p>
            <a:endParaRPr lang="es-ES" sz="2400" dirty="0" smtClean="0"/>
          </a:p>
          <a:p>
            <a:r>
              <a:rPr lang="es-ES" sz="2400" dirty="0" smtClean="0"/>
              <a:t>La </a:t>
            </a:r>
            <a:r>
              <a:rPr lang="es-ES" sz="2400" dirty="0"/>
              <a:t>escala puede ser de </a:t>
            </a:r>
            <a:r>
              <a:rPr lang="es-ES" sz="2400" b="1" dirty="0"/>
              <a:t>naturaleza cualitativa, </a:t>
            </a:r>
            <a:r>
              <a:rPr lang="es-ES" sz="2400" b="1" dirty="0" smtClean="0"/>
              <a:t>cuantitativa </a:t>
            </a:r>
            <a:r>
              <a:rPr lang="es-ES" sz="2400" b="1" dirty="0"/>
              <a:t>o de las dos</a:t>
            </a:r>
            <a:r>
              <a:rPr lang="es-ES" sz="2400" dirty="0"/>
              <a:t>. </a:t>
            </a:r>
            <a:r>
              <a:rPr lang="es-ES" sz="2400" dirty="0" smtClean="0"/>
              <a:t>La </a:t>
            </a:r>
            <a:r>
              <a:rPr lang="es-ES" sz="2400" dirty="0"/>
              <a:t>escala puede estar </a:t>
            </a:r>
            <a:r>
              <a:rPr lang="es-ES" sz="2400" b="1" dirty="0"/>
              <a:t>expresada en términos </a:t>
            </a:r>
            <a:r>
              <a:rPr lang="es-ES" sz="2400" b="1" dirty="0" smtClean="0"/>
              <a:t>numéricos, </a:t>
            </a:r>
            <a:r>
              <a:rPr lang="es-ES" sz="2400" b="1" dirty="0"/>
              <a:t>nominales, ordinales o</a:t>
            </a:r>
            <a:r>
              <a:rPr lang="es-ES" sz="2400" b="1" dirty="0">
                <a:solidFill>
                  <a:srgbClr val="FF0000"/>
                </a:solidFill>
              </a:rPr>
              <a:t> icónicos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/>
              <a:t>para dar cuenta del desarrollo de las competencias de los estudiantes. </a:t>
            </a:r>
          </a:p>
          <a:p>
            <a:endParaRPr lang="es-ES" sz="2400" dirty="0" smtClean="0"/>
          </a:p>
          <a:p>
            <a:r>
              <a:rPr lang="es-ES" sz="2400" dirty="0" smtClean="0"/>
              <a:t>La </a:t>
            </a:r>
            <a:r>
              <a:rPr lang="es-ES" sz="2400" dirty="0"/>
              <a:t>escala debe indicar y describir cada uno de los niveles de valoración, especificando que </a:t>
            </a:r>
            <a:r>
              <a:rPr lang="es-ES" sz="2400" b="1" dirty="0"/>
              <a:t>el nivel Bajo es la no superación de los desempeños o la reprobación del área o asignatura.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3194550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DA7198C6-C80F-4D5E-ACF9-926AACB30874}"/>
              </a:ext>
            </a:extLst>
          </p:cNvPr>
          <p:cNvSpPr txBox="1"/>
          <p:nvPr/>
        </p:nvSpPr>
        <p:spPr>
          <a:xfrm>
            <a:off x="161818" y="0"/>
            <a:ext cx="60977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Las </a:t>
            </a:r>
            <a:r>
              <a:rPr lang="es-CO" sz="2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estrategias de valoración integral de los desempeños de los estudiantes</a:t>
            </a:r>
            <a:r>
              <a:rPr lang="es-CO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CO" sz="2800" dirty="0">
              <a:solidFill>
                <a:srgbClr val="008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75827" y="2190080"/>
            <a:ext cx="112584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Establece los aspectos, </a:t>
            </a:r>
            <a:r>
              <a:rPr lang="es-ES" sz="2400" b="1" dirty="0">
                <a:solidFill>
                  <a:srgbClr val="FF0000"/>
                </a:solidFill>
              </a:rPr>
              <a:t>protocolos </a:t>
            </a:r>
            <a:r>
              <a:rPr lang="es-ES" sz="2400" dirty="0"/>
              <a:t>y </a:t>
            </a:r>
            <a:r>
              <a:rPr lang="es-ES" sz="2400" b="1" dirty="0"/>
              <a:t>herramientas a utilizar para realizar el seguimiento al desarrollo integral </a:t>
            </a:r>
            <a:r>
              <a:rPr lang="es-ES" sz="2400" dirty="0"/>
              <a:t>de los estudiantes, teniendo en cuenta las </a:t>
            </a:r>
            <a:r>
              <a:rPr lang="es-ES" sz="2400" dirty="0" smtClean="0"/>
              <a:t>dimensiones </a:t>
            </a:r>
            <a:r>
              <a:rPr lang="es-ES" sz="2400" dirty="0"/>
              <a:t>cognitivas o académicas, sociales, emocionales y fisiológicas, en el contexto de la comunidad educativa. 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Presenta </a:t>
            </a:r>
            <a:r>
              <a:rPr lang="es-ES" sz="2400" dirty="0"/>
              <a:t>las </a:t>
            </a:r>
            <a:r>
              <a:rPr lang="es-ES" sz="2400" b="1" dirty="0"/>
              <a:t>estrategias para realizar la </a:t>
            </a:r>
            <a:r>
              <a:rPr lang="es-ES" sz="2400" b="1" dirty="0" smtClean="0"/>
              <a:t>valoración </a:t>
            </a:r>
            <a:r>
              <a:rPr lang="es-ES" sz="2400" dirty="0"/>
              <a:t>de los desempeños de los estudiantes en las diferentes </a:t>
            </a:r>
            <a:r>
              <a:rPr lang="es-ES" sz="2400" dirty="0" smtClean="0"/>
              <a:t>dimensiones.</a:t>
            </a:r>
            <a:endParaRPr lang="es-ES" sz="2400" dirty="0"/>
          </a:p>
          <a:p>
            <a:pPr algn="just"/>
            <a:r>
              <a:rPr lang="es-ES" sz="2400" dirty="0"/>
              <a:t>Este elemento va más allá de determinar con qué y cómo se califican los desempeños, implica que se señalen </a:t>
            </a:r>
            <a:r>
              <a:rPr lang="es-ES" sz="2400" b="1" dirty="0"/>
              <a:t>los procesos y herramientas con las cuales se realiza el seguimiento al desarrollo del estudiante </a:t>
            </a:r>
            <a:r>
              <a:rPr lang="es-ES" sz="2400" dirty="0"/>
              <a:t>como ser humano.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8907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77B362D2-191E-4332-AD48-31A96B965C5B}"/>
              </a:ext>
            </a:extLst>
          </p:cNvPr>
          <p:cNvSpPr txBox="1"/>
          <p:nvPr/>
        </p:nvSpPr>
        <p:spPr>
          <a:xfrm>
            <a:off x="254285" y="-9602"/>
            <a:ext cx="6917077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Las </a:t>
            </a:r>
            <a:r>
              <a:rPr lang="es-CO" sz="2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seguimiento para el mejoramiento de los desempeños de los estudiantes durante 	el año escolar. </a:t>
            </a:r>
            <a:endParaRPr lang="es-CO" sz="2600" dirty="0">
              <a:solidFill>
                <a:srgbClr val="008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79379" y="1997839"/>
            <a:ext cx="114786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/>
              <a:t>Describe los </a:t>
            </a:r>
            <a:r>
              <a:rPr lang="es-ES" sz="2800" b="1" dirty="0"/>
              <a:t>mecanismos e instrumentos para hacer el seguimiento </a:t>
            </a:r>
            <a:r>
              <a:rPr lang="es-ES" sz="2800" dirty="0"/>
              <a:t>a los desempeños de los estudiantes y enuncia los elementos que deben considerarse. </a:t>
            </a:r>
            <a:endParaRPr lang="es-ES" sz="2800" dirty="0" smtClean="0"/>
          </a:p>
          <a:p>
            <a:pPr algn="just"/>
            <a:r>
              <a:rPr lang="es-ES" sz="2800" dirty="0" smtClean="0"/>
              <a:t>Propone </a:t>
            </a:r>
            <a:r>
              <a:rPr lang="es-ES" sz="2800" dirty="0"/>
              <a:t>las consideraciones y </a:t>
            </a:r>
            <a:r>
              <a:rPr lang="es-ES" sz="2800" b="1" dirty="0"/>
              <a:t>estrategias para el acompañamiento constante durante todo el año escolar</a:t>
            </a:r>
            <a:r>
              <a:rPr lang="es-ES" sz="2800" dirty="0"/>
              <a:t>, ante las </a:t>
            </a:r>
            <a:r>
              <a:rPr lang="es-ES" sz="2800" b="1" dirty="0">
                <a:solidFill>
                  <a:srgbClr val="FF0000"/>
                </a:solidFill>
              </a:rPr>
              <a:t>situaciones de promoción anticipada</a:t>
            </a:r>
            <a:r>
              <a:rPr lang="es-ES" sz="2800" dirty="0"/>
              <a:t>, </a:t>
            </a:r>
            <a:r>
              <a:rPr lang="es-ES" sz="2800" b="1" dirty="0"/>
              <a:t>bajos niveles de desempeño </a:t>
            </a:r>
            <a:r>
              <a:rPr lang="es-ES" sz="2800" dirty="0"/>
              <a:t>o el </a:t>
            </a:r>
            <a:r>
              <a:rPr lang="es-ES" sz="2800" b="1" dirty="0">
                <a:solidFill>
                  <a:srgbClr val="FF0000"/>
                </a:solidFill>
              </a:rPr>
              <a:t>ingreso de un estudiante nuevo </a:t>
            </a:r>
            <a:r>
              <a:rPr lang="es-ES" sz="2800" dirty="0"/>
              <a:t>al Establecimiento Educativo. </a:t>
            </a:r>
            <a:endParaRPr lang="es-ES" sz="2800" dirty="0" smtClean="0"/>
          </a:p>
          <a:p>
            <a:pPr algn="just"/>
            <a:r>
              <a:rPr lang="es-ES" sz="2800" dirty="0" smtClean="0"/>
              <a:t>Asimismo</a:t>
            </a:r>
            <a:r>
              <a:rPr lang="es-ES" sz="2800" dirty="0"/>
              <a:t>, especifica </a:t>
            </a:r>
            <a:r>
              <a:rPr lang="es-ES" sz="2800" b="1" dirty="0">
                <a:solidFill>
                  <a:srgbClr val="FF0000"/>
                </a:solidFill>
              </a:rPr>
              <a:t>estrategias especiales de apoyo </a:t>
            </a:r>
            <a:r>
              <a:rPr lang="es-ES" sz="2800" dirty="0"/>
              <a:t>que motiven a los estudiantes que obtienen desempeños superiores o altos.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2990711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8DBE0BA0-B893-4059-89A0-0BD310875F31}"/>
              </a:ext>
            </a:extLst>
          </p:cNvPr>
          <p:cNvSpPr txBox="1"/>
          <p:nvPr/>
        </p:nvSpPr>
        <p:spPr>
          <a:xfrm>
            <a:off x="305656" y="164656"/>
            <a:ext cx="609771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Los </a:t>
            </a:r>
            <a:r>
              <a:rPr lang="es-CO" sz="2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 de autoevaluación de los estudiantes</a:t>
            </a:r>
            <a:endParaRPr lang="es-CO" sz="2600" dirty="0">
              <a:solidFill>
                <a:srgbClr val="008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12659" y="2051580"/>
            <a:ext cx="1154263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Establece las </a:t>
            </a:r>
            <a:r>
              <a:rPr lang="es-ES" sz="2800" b="1" dirty="0"/>
              <a:t>orientaciones e instrumentos </a:t>
            </a:r>
            <a:r>
              <a:rPr lang="es-ES" sz="2800" dirty="0"/>
              <a:t>para que los estudiantes realicen los procesos de </a:t>
            </a:r>
            <a:r>
              <a:rPr lang="es-ES" sz="2800" b="1" dirty="0"/>
              <a:t>autoevaluación y </a:t>
            </a:r>
            <a:r>
              <a:rPr lang="es-ES" sz="2800" b="1" dirty="0" err="1"/>
              <a:t>coevaluación</a:t>
            </a:r>
            <a:r>
              <a:rPr lang="es-ES" sz="2800" dirty="0"/>
              <a:t>. Describe los momentos en que los criterios de evaluación </a:t>
            </a:r>
            <a:r>
              <a:rPr lang="es-ES" sz="2800" b="1" dirty="0"/>
              <a:t>deben ser socializados con los estudiantes</a:t>
            </a:r>
            <a:r>
              <a:rPr lang="es-ES" sz="2800" dirty="0"/>
              <a:t>. </a:t>
            </a:r>
          </a:p>
          <a:p>
            <a:r>
              <a:rPr lang="es-ES" sz="2800" b="1" dirty="0">
                <a:solidFill>
                  <a:srgbClr val="FF0000"/>
                </a:solidFill>
              </a:rPr>
              <a:t>Orienta los espacios de autoevaluación </a:t>
            </a:r>
            <a:r>
              <a:rPr lang="es-ES" sz="2800" dirty="0"/>
              <a:t>para que el estudiante se responsabilice de su propio proceso de aprendizaje.</a:t>
            </a:r>
          </a:p>
          <a:p>
            <a:r>
              <a:rPr lang="es-ES" sz="2800" dirty="0"/>
              <a:t>Determina como se emplean </a:t>
            </a:r>
            <a:r>
              <a:rPr lang="es-ES" sz="2800" b="1" dirty="0">
                <a:solidFill>
                  <a:srgbClr val="FF0000"/>
                </a:solidFill>
              </a:rPr>
              <a:t>los hallazgos de la autoevaluación para establecer estrategias de mejoramiento </a:t>
            </a:r>
            <a:r>
              <a:rPr lang="es-ES" sz="2800" dirty="0"/>
              <a:t>o seguimiento a los aprendizajes de los estudiantes.</a:t>
            </a:r>
          </a:p>
          <a:p>
            <a:r>
              <a:rPr lang="es-ES" sz="2800" dirty="0"/>
              <a:t>Orienta la </a:t>
            </a:r>
            <a:r>
              <a:rPr lang="es-ES" sz="2800" b="1" dirty="0">
                <a:solidFill>
                  <a:srgbClr val="FF0000"/>
                </a:solidFill>
              </a:rPr>
              <a:t>participación de los estudiantes en el diseño de herramientas y actividades </a:t>
            </a:r>
            <a:r>
              <a:rPr lang="es-ES" sz="2800" dirty="0"/>
              <a:t>para verificar si se alcanzaron los objetivos. 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3957882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9F7E76D9-1DD8-406B-9C08-0E27FA87A8F4}"/>
              </a:ext>
            </a:extLst>
          </p:cNvPr>
          <p:cNvSpPr txBox="1"/>
          <p:nvPr/>
        </p:nvSpPr>
        <p:spPr>
          <a:xfrm>
            <a:off x="336477" y="0"/>
            <a:ext cx="6824609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Las </a:t>
            </a:r>
            <a:r>
              <a:rPr lang="es-CO" sz="2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estrategias de apoyo necesarias para resolver situaciones pedagógicas pendientes de los estudiantes. </a:t>
            </a:r>
            <a:endParaRPr lang="es-CO" sz="2600" dirty="0">
              <a:solidFill>
                <a:srgbClr val="008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37745" y="1997839"/>
            <a:ext cx="112840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/>
              <a:t>Describe las </a:t>
            </a:r>
            <a:r>
              <a:rPr lang="es-ES" sz="2800" b="1" dirty="0">
                <a:solidFill>
                  <a:srgbClr val="FF0000"/>
                </a:solidFill>
              </a:rPr>
              <a:t>estrategias, responsables, momentos y consideraciones para implementar</a:t>
            </a:r>
            <a:r>
              <a:rPr lang="es-ES" sz="2800" b="1" dirty="0"/>
              <a:t>, durante todo el año escolar</a:t>
            </a:r>
            <a:r>
              <a:rPr lang="es-ES" sz="2800" dirty="0"/>
              <a:t>, actividades de apoyo que permitan la nivelación de los estudiantes y el fortalecimiento de las competencias, aprendizajes, objetivos, metas y estándares fijados para el grado que se encuentra cursando.</a:t>
            </a:r>
          </a:p>
          <a:p>
            <a:pPr algn="just"/>
            <a:r>
              <a:rPr lang="es-ES" sz="2800" dirty="0"/>
              <a:t>Orienta como a partir de los resultados de aprendizaje se establecen evaluaciones diagnósticas para establecer estrategias de nivelación personalizadas o grupales de acuerdo con los aprendizajes esperados que desarrollen los estudiantes.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2107184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2BE7B5D3-F7A5-4DBC-8A9C-0DDABCBF4B2D}"/>
              </a:ext>
            </a:extLst>
          </p:cNvPr>
          <p:cNvSpPr txBox="1"/>
          <p:nvPr/>
        </p:nvSpPr>
        <p:spPr>
          <a:xfrm>
            <a:off x="0" y="0"/>
            <a:ext cx="73588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Las </a:t>
            </a:r>
            <a:r>
              <a:rPr lang="es-CO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para garantizar que los directivos docentes y docentes del establecimiento educativo cumplan con los procesos evaluativos estipulados en el sistema institucional de evaluación.</a:t>
            </a:r>
            <a:endParaRPr lang="es-CO" sz="2000" dirty="0">
              <a:solidFill>
                <a:srgbClr val="008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82102" y="2136339"/>
            <a:ext cx="1161482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dirty="0"/>
              <a:t>Este elemento </a:t>
            </a:r>
            <a:r>
              <a:rPr lang="es-ES" sz="3200" b="1" dirty="0"/>
              <a:t>describe las estrategias </a:t>
            </a:r>
            <a:r>
              <a:rPr lang="es-ES" sz="3200" dirty="0"/>
              <a:t>y </a:t>
            </a:r>
            <a:r>
              <a:rPr lang="es-ES" sz="3200" b="1" dirty="0">
                <a:solidFill>
                  <a:srgbClr val="FF0000"/>
                </a:solidFill>
              </a:rPr>
              <a:t>protocolos</a:t>
            </a:r>
            <a:r>
              <a:rPr lang="es-ES" sz="3200" dirty="0"/>
              <a:t> para verificar que los </a:t>
            </a:r>
            <a:r>
              <a:rPr lang="es-ES" sz="3200" b="1" dirty="0">
                <a:solidFill>
                  <a:srgbClr val="FF0000"/>
                </a:solidFill>
              </a:rPr>
              <a:t>docentes y directivos docentes  cumplen con el acuerdo institucional</a:t>
            </a:r>
            <a:r>
              <a:rPr lang="es-ES" sz="3200" dirty="0"/>
              <a:t> al momento de aplicar los criterios de evaluación, criterios de promoción y los demás criterios de la evaluación definidos en el SIEE.</a:t>
            </a:r>
          </a:p>
          <a:p>
            <a:pPr algn="just"/>
            <a:r>
              <a:rPr lang="es-ES" sz="3200" dirty="0"/>
              <a:t>Establece los </a:t>
            </a:r>
            <a:r>
              <a:rPr lang="es-ES" sz="3200" b="1" dirty="0">
                <a:solidFill>
                  <a:srgbClr val="FF0000"/>
                </a:solidFill>
              </a:rPr>
              <a:t>procedimientos administrativos para tomar correctivos </a:t>
            </a:r>
            <a:r>
              <a:rPr lang="es-ES" sz="3200" dirty="0"/>
              <a:t>cuando no se respetan los criterios establecidos en el SIEE por la comunidad educativa acorde con la normatividad vigente.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952786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931335A3-95AC-45C5-96CE-E5AF9DF524AC}"/>
              </a:ext>
            </a:extLst>
          </p:cNvPr>
          <p:cNvSpPr txBox="1"/>
          <p:nvPr/>
        </p:nvSpPr>
        <p:spPr>
          <a:xfrm>
            <a:off x="233737" y="159720"/>
            <a:ext cx="609771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La </a:t>
            </a:r>
            <a:r>
              <a:rPr lang="es-CO" sz="2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periodicidad de entrega de informes a los padres de familia.</a:t>
            </a:r>
            <a:endParaRPr lang="es-CO" sz="2600" dirty="0">
              <a:solidFill>
                <a:srgbClr val="008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18289" y="2026544"/>
            <a:ext cx="111576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600" dirty="0"/>
              <a:t>Señala </a:t>
            </a:r>
            <a:r>
              <a:rPr lang="es-ES" sz="3600" b="1" dirty="0"/>
              <a:t>los tiempos y momentos en los que se brindan informes de los procesos educativos </a:t>
            </a:r>
            <a:r>
              <a:rPr lang="es-ES" sz="3600" dirty="0"/>
              <a:t>de los estudiantes. Tiene en cuenta que el </a:t>
            </a:r>
            <a:r>
              <a:rPr lang="es-ES" sz="3600" b="1" dirty="0"/>
              <a:t>número de periodos </a:t>
            </a:r>
            <a:r>
              <a:rPr lang="es-ES" sz="3600" dirty="0"/>
              <a:t>no puede ser inferior a dos.</a:t>
            </a:r>
          </a:p>
          <a:p>
            <a:pPr algn="just"/>
            <a:r>
              <a:rPr lang="es-ES" sz="3600" dirty="0"/>
              <a:t>Presenta el </a:t>
            </a:r>
            <a:r>
              <a:rPr lang="es-ES" sz="3600" b="1" dirty="0"/>
              <a:t>cronograma de fechas o momentos en los cuales se socializan a los padres de familia </a:t>
            </a:r>
            <a:r>
              <a:rPr lang="es-ES" sz="3600" dirty="0"/>
              <a:t>los informes de los estudiantes.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31125656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3213</TotalTime>
  <Words>1276</Words>
  <Application>Microsoft Office PowerPoint</Application>
  <PresentationFormat>Panorámica</PresentationFormat>
  <Paragraphs>55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Solano Pareja</dc:creator>
  <cp:lastModifiedBy>Cuenta Microsoft</cp:lastModifiedBy>
  <cp:revision>47</cp:revision>
  <dcterms:created xsi:type="dcterms:W3CDTF">2021-02-26T17:00:32Z</dcterms:created>
  <dcterms:modified xsi:type="dcterms:W3CDTF">2023-05-03T04:09:20Z</dcterms:modified>
</cp:coreProperties>
</file>