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76" r:id="rId3"/>
    <p:sldMasterId id="2147483679" r:id="rId4"/>
    <p:sldMasterId id="2147483682" r:id="rId5"/>
    <p:sldMasterId id="2147483685" r:id="rId6"/>
    <p:sldMasterId id="2147483688" r:id="rId7"/>
    <p:sldMasterId id="2147483691" r:id="rId8"/>
  </p:sldMasterIdLst>
  <p:sldIdLst>
    <p:sldId id="256" r:id="rId9"/>
    <p:sldId id="276" r:id="rId10"/>
    <p:sldId id="277" r:id="rId11"/>
    <p:sldId id="278" r:id="rId12"/>
    <p:sldId id="279" r:id="rId13"/>
    <p:sldId id="280" r:id="rId14"/>
    <p:sldId id="281" r:id="rId15"/>
    <p:sldId id="267" r:id="rId16"/>
    <p:sldId id="268" r:id="rId17"/>
    <p:sldId id="269" r:id="rId18"/>
    <p:sldId id="270" r:id="rId19"/>
    <p:sldId id="282" r:id="rId20"/>
    <p:sldId id="283" r:id="rId21"/>
    <p:sldId id="271" r:id="rId22"/>
    <p:sldId id="272" r:id="rId23"/>
    <p:sldId id="284" r:id="rId24"/>
    <p:sldId id="273" r:id="rId25"/>
    <p:sldId id="274" r:id="rId26"/>
    <p:sldId id="275" r:id="rId27"/>
    <p:sldId id="260" r:id="rId28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579"/>
    <a:srgbClr val="00D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385" autoAdjust="0"/>
  </p:normalViewPr>
  <p:slideViewPr>
    <p:cSldViewPr snapToGrid="0">
      <p:cViewPr varScale="1">
        <p:scale>
          <a:sx n="71" d="100"/>
          <a:sy n="71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="" xmlns:a16="http://schemas.microsoft.com/office/drawing/2014/main" id="{3C5EBD6F-C856-9519-8348-E76AD67EFD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6A78FBB7-EE00-E6D1-D234-B18534435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C6770-7BD6-4158-A0F7-E7555D077A17}" type="datetimeFigureOut">
              <a:rPr lang="es-CO"/>
              <a:pPr>
                <a:defRPr/>
              </a:pPr>
              <a:t>16/02/2023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ACB15BEA-175A-7FF8-BDAC-4AF768C4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72B512FE-0A7F-F776-DCF6-2DD05E7B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6A53F-6BCE-4F2A-9B93-E92150982B1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55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62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01A9-8502-418C-A2B0-8E5A96F8C886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978EB-50CB-4AF3-B509-6554AB374F3C}" type="slidenum">
              <a:rPr lang="es-CO" altLang="es-MX"/>
              <a:pPr/>
              <a:t>‹Nº›</a:t>
            </a:fld>
            <a:endParaRPr lang="es-CO" altLang="es-MX"/>
          </a:p>
        </p:txBody>
      </p:sp>
    </p:spTree>
    <p:extLst>
      <p:ext uri="{BB962C8B-B14F-4D97-AF65-F5344CB8AC3E}">
        <p14:creationId xmlns:p14="http://schemas.microsoft.com/office/powerpoint/2010/main" val="177855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1E471-BF7A-4998-95DA-23392C957DA2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8DD14-F228-48FF-A34C-493D97C5125D}" type="slidenum">
              <a:rPr lang="es-CO" altLang="es-MX"/>
              <a:pPr/>
              <a:t>‹Nº›</a:t>
            </a:fld>
            <a:endParaRPr lang="es-CO" altLang="es-MX"/>
          </a:p>
        </p:txBody>
      </p:sp>
    </p:spTree>
    <p:extLst>
      <p:ext uri="{BB962C8B-B14F-4D97-AF65-F5344CB8AC3E}">
        <p14:creationId xmlns:p14="http://schemas.microsoft.com/office/powerpoint/2010/main" val="4156507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5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="" xmlns:a16="http://schemas.microsoft.com/office/drawing/2014/main" id="{51598A4B-42D6-0E05-D307-B971D61B35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B5EB1BB4-75A5-8C1F-B2F2-C710A584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CD9E-A7C6-4ED5-B994-323FAF43043F}" type="datetimeFigureOut">
              <a:rPr lang="es-CO"/>
              <a:pPr>
                <a:defRPr/>
              </a:pPr>
              <a:t>16/02/2023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E8F7E5B1-3EF2-7E5D-9091-C0C67F2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86A88236-4546-B46F-2F21-4470864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2B42F-D35D-4DC5-B44E-B8E4AD03730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427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6EB7-B011-4818-BC9A-B812B0EE8AEC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9E78-628B-4B31-BFFF-4C029C9E759D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xmlns="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F7D5-D42C-4D08-99AA-4E8A9C9D70DF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xmlns="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0C93-6D9B-4826-8129-6E5925879593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1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4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="" xmlns:a16="http://schemas.microsoft.com/office/drawing/2014/main" id="{2535040A-1A8A-0617-C204-700EE76F6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="" xmlns:a16="http://schemas.microsoft.com/office/drawing/2014/main" id="{1D9E4648-2B73-4D03-F93B-1919C511D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41D26E8-E3BE-091A-03E9-1B7411BEB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AE0C41-A6D2-4E08-917A-EB5FF932E5B4}" type="datetimeFigureOut">
              <a:rPr lang="es-CO"/>
              <a:pPr>
                <a:defRPr/>
              </a:pPr>
              <a:t>16/02/2023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B856FE2-F2E5-4072-951D-E51B71C9D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68386D-2AD0-E319-8005-B8F88CD53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949D27-6B10-4EF7-89FE-11536A59497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400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s-CO" altLang="es-MX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los estilos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s-CO" altLang="es-MX" smtClean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1B6460-A6EE-4B69-BFCD-1C73CDB25094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5D9727-9670-44E4-9769-C607DABD59D4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723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67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834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s-CO" altLang="es-CO" smtClean="0"/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los estilos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s-CO" altLang="es-CO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82CC80-4710-456F-BE19-F1D9AFE6B789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27E6C0A-FCC7-4E9E-B3DB-7E193A41D66D}" type="slidenum">
              <a:rPr lang="es-CO" altLang="es-MX" smtClean="0"/>
              <a:pPr/>
              <a:t>‹Nº›</a:t>
            </a:fld>
            <a:endParaRPr lang="es-CO" altLang="es-MX" smtClean="0"/>
          </a:p>
        </p:txBody>
      </p:sp>
    </p:spTree>
    <p:extLst>
      <p:ext uri="{BB962C8B-B14F-4D97-AF65-F5344CB8AC3E}">
        <p14:creationId xmlns:p14="http://schemas.microsoft.com/office/powerpoint/2010/main" val="871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CB48DB6-9CF7-4519-954E-FFAEE67536F9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16/02/2023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EDAA54-14D2-4F3D-B1DF-39D6EE2BC85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43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2">
            <a:extLst>
              <a:ext uri="{FF2B5EF4-FFF2-40B4-BE49-F238E27FC236}">
                <a16:creationId xmlns="" xmlns:a16="http://schemas.microsoft.com/office/drawing/2014/main" id="{AF4BBB22-6EAC-1080-E993-7B33FC25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-30163"/>
            <a:ext cx="3451225" cy="11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uadroTexto 17"/>
          <p:cNvSpPr txBox="1">
            <a:spLocks noChangeArrowheads="1"/>
          </p:cNvSpPr>
          <p:nvPr/>
        </p:nvSpPr>
        <p:spPr bwMode="auto">
          <a:xfrm>
            <a:off x="923925" y="2551113"/>
            <a:ext cx="467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MX" sz="2400" smtClean="0">
                <a:solidFill>
                  <a:srgbClr val="552579"/>
                </a:solidFill>
                <a:latin typeface="Montserrat Black" panose="00000A00000000000000"/>
              </a:rPr>
              <a:t>POBLACIÓN BENEFICIADA:</a:t>
            </a:r>
          </a:p>
        </p:txBody>
      </p:sp>
      <p:sp>
        <p:nvSpPr>
          <p:cNvPr id="6148" name="CuadroTexto 15"/>
          <p:cNvSpPr txBox="1">
            <a:spLocks noChangeArrowheads="1"/>
          </p:cNvSpPr>
          <p:nvPr/>
        </p:nvSpPr>
        <p:spPr bwMode="auto">
          <a:xfrm>
            <a:off x="1897063" y="2349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MX" sz="4000" smtClean="0">
                <a:solidFill>
                  <a:srgbClr val="00D74F"/>
                </a:solidFill>
                <a:latin typeface="Montserrat Black" panose="00000A00000000000000"/>
              </a:rPr>
              <a:t>INFRAESTRUCTURA EDUCATIVA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838200" y="1547813"/>
          <a:ext cx="10515600" cy="44005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1420">
                  <a:extLst>
                    <a:ext uri="{9D8B030D-6E8A-4147-A177-3AD203B41FA5}">
                      <a16:colId xmlns:a16="http://schemas.microsoft.com/office/drawing/2014/main" xmlns="" val="2551793634"/>
                    </a:ext>
                  </a:extLst>
                </a:gridCol>
                <a:gridCol w="2536556">
                  <a:extLst>
                    <a:ext uri="{9D8B030D-6E8A-4147-A177-3AD203B41FA5}">
                      <a16:colId xmlns:a16="http://schemas.microsoft.com/office/drawing/2014/main" xmlns="" val="1309920847"/>
                    </a:ext>
                  </a:extLst>
                </a:gridCol>
                <a:gridCol w="1952096">
                  <a:extLst>
                    <a:ext uri="{9D8B030D-6E8A-4147-A177-3AD203B41FA5}">
                      <a16:colId xmlns:a16="http://schemas.microsoft.com/office/drawing/2014/main" xmlns="" val="1520279267"/>
                    </a:ext>
                  </a:extLst>
                </a:gridCol>
                <a:gridCol w="1295625">
                  <a:extLst>
                    <a:ext uri="{9D8B030D-6E8A-4147-A177-3AD203B41FA5}">
                      <a16:colId xmlns:a16="http://schemas.microsoft.com/office/drawing/2014/main" xmlns="" val="1085179629"/>
                    </a:ext>
                  </a:extLst>
                </a:gridCol>
                <a:gridCol w="1399903">
                  <a:extLst>
                    <a:ext uri="{9D8B030D-6E8A-4147-A177-3AD203B41FA5}">
                      <a16:colId xmlns:a16="http://schemas.microsoft.com/office/drawing/2014/main" xmlns="" val="2339774881"/>
                    </a:ext>
                  </a:extLst>
                </a:gridCol>
              </a:tblGrid>
              <a:tr h="1861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INSTITUCIONES EDUCATIVAS - FOME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VALOR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4334374"/>
                  </a:ext>
                </a:extLst>
              </a:tr>
              <a:tr h="52680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 dirty="0">
                          <a:effectLst/>
                        </a:rPr>
                        <a:t>IE Fe y </a:t>
                      </a:r>
                      <a:r>
                        <a:rPr lang="es-MX" sz="900" u="none" strike="noStrike" dirty="0" err="1">
                          <a:effectLst/>
                        </a:rPr>
                        <a:t>Alegria</a:t>
                      </a:r>
                      <a:r>
                        <a:rPr lang="es-MX" sz="900" u="none" strike="noStrike" dirty="0">
                          <a:effectLst/>
                        </a:rPr>
                        <a:t> el Progreso Sede Distrital el Reposo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MANUELA BELTRAN SEDE HIJOS DEL CHOFER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PEDRO ROMERO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ANTONIO NARIÑO SEDE EDUARDO SANTOS MONTEJO.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 $                   1.754.284.342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9075604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 Tecnica de Pasacaballo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TIERRA BAJA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CORAZÓN DE MARIA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BAYUNCA SEDE ZAPATERO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5163553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IE Fe y Alegria el Progreso Sede Jose Gonzalez Vergara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OMAIRA SANCHEZ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SANTA MARIA SEDE FATIMA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MARIA REINA PPAL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9090261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 Fernando de la Vega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INSTITUCION EDUCATIVA CLEMENTE MANUEL ZABALA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LETICIA RECREO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BOQUILLA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8670307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TIERRA BOMBA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MARIA CANO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SANTA MARIA SEDE MARCO FIDEL SUAREZ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DOMINGO BENKOS BIOHO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6788019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ISLA DEL ROSARIO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INSTITUCION EDUCATIVA JOSE DE LA VEGA SEDE PRINCIPAL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SANTA MARIA SAGRADO CORAZÓN DE JESÚS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MANZANILLO DEL MAR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407399"/>
                  </a:ext>
                </a:extLst>
              </a:tr>
              <a:tr h="52680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CIUDAD DE TUNJA 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ANTONIO NARIÑO SEDE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PROMOCIÓN SOCIAL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smtClean="0">
                          <a:effectLst/>
                        </a:rPr>
                        <a:t>IEO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LICEO DE BOLIVAR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759595"/>
                  </a:ext>
                </a:extLst>
              </a:tr>
              <a:tr h="52680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CIUDAD DE TUNJA SEDE ESCILDA MEDINA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CAMILO TORRES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MERCEDES ABREGO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9182854"/>
                  </a:ext>
                </a:extLst>
              </a:tr>
              <a:tr h="52680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NUESTRA SEÑORA DEL CARMEN SEDE CIUDAD DE SINCELEJO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INSTITUCION EDUCATIVA MANUELA VERGARA DE CURI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PONTEZUELA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6821950"/>
                  </a:ext>
                </a:extLst>
              </a:tr>
              <a:tr h="3512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MANUELA BELTRAN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INSTITUCION EDUCATIVA PERPETUO SOCORRO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IEO ARROYO DE PIEDRA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28" marR="6828" marT="682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8" marR="6828" marT="6829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013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88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-30163"/>
            <a:ext cx="3451225" cy="11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uadroTexto 17"/>
          <p:cNvSpPr txBox="1">
            <a:spLocks noChangeArrowheads="1"/>
          </p:cNvSpPr>
          <p:nvPr/>
        </p:nvSpPr>
        <p:spPr bwMode="auto">
          <a:xfrm>
            <a:off x="923925" y="2551113"/>
            <a:ext cx="467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MX" sz="2400" smtClean="0">
                <a:solidFill>
                  <a:srgbClr val="552579"/>
                </a:solidFill>
                <a:latin typeface="Montserrat Black" panose="00000A00000000000000"/>
              </a:rPr>
              <a:t>POBLACIÓN BENEFICIADA:</a:t>
            </a:r>
          </a:p>
        </p:txBody>
      </p:sp>
      <p:sp>
        <p:nvSpPr>
          <p:cNvPr id="7172" name="CuadroTexto 15"/>
          <p:cNvSpPr txBox="1">
            <a:spLocks noChangeArrowheads="1"/>
          </p:cNvSpPr>
          <p:nvPr/>
        </p:nvSpPr>
        <p:spPr bwMode="auto">
          <a:xfrm>
            <a:off x="1897063" y="234950"/>
            <a:ext cx="787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MX" sz="4000" smtClean="0">
                <a:solidFill>
                  <a:srgbClr val="00D74F"/>
                </a:solidFill>
                <a:latin typeface="Montserrat Black" panose="00000A00000000000000"/>
              </a:rPr>
              <a:t>INFRAESTRUCTURA EDUCATIVA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18017"/>
              </p:ext>
            </p:extLst>
          </p:nvPr>
        </p:nvGraphicFramePr>
        <p:xfrm>
          <a:off x="1309688" y="1452282"/>
          <a:ext cx="9784136" cy="44509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85598">
                  <a:extLst>
                    <a:ext uri="{9D8B030D-6E8A-4147-A177-3AD203B41FA5}">
                      <a16:colId xmlns:a16="http://schemas.microsoft.com/office/drawing/2014/main" xmlns="" val="2587884999"/>
                    </a:ext>
                  </a:extLst>
                </a:gridCol>
                <a:gridCol w="2653947">
                  <a:extLst>
                    <a:ext uri="{9D8B030D-6E8A-4147-A177-3AD203B41FA5}">
                      <a16:colId xmlns:a16="http://schemas.microsoft.com/office/drawing/2014/main" xmlns="" val="4197858602"/>
                    </a:ext>
                  </a:extLst>
                </a:gridCol>
                <a:gridCol w="2042439">
                  <a:extLst>
                    <a:ext uri="{9D8B030D-6E8A-4147-A177-3AD203B41FA5}">
                      <a16:colId xmlns:a16="http://schemas.microsoft.com/office/drawing/2014/main" xmlns="" val="1833418919"/>
                    </a:ext>
                  </a:extLst>
                </a:gridCol>
                <a:gridCol w="1602152">
                  <a:extLst>
                    <a:ext uri="{9D8B030D-6E8A-4147-A177-3AD203B41FA5}">
                      <a16:colId xmlns:a16="http://schemas.microsoft.com/office/drawing/2014/main" xmlns="" val="2507636123"/>
                    </a:ext>
                  </a:extLst>
                </a:gridCol>
              </a:tblGrid>
              <a:tr h="16893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INSTITUCIONES EDUCATIVAS - FINDETER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VALOR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6895392"/>
                  </a:ext>
                </a:extLst>
              </a:tr>
              <a:tr h="6390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OFICIAL SOLEDAD ACOSTA DE SAMPER SEDE EMILIANO ALCALÁ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ANTONIA SANTOS SEDE JUAN SALVADOR GAVIOTA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ARROYO DE PIEDRA SEDE PUNTA CANOA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 $                      3.798.478.414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8284940"/>
                  </a:ext>
                </a:extLst>
              </a:tr>
              <a:tr h="48476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OFICIAL SOLEDAD ACOSTA DE SAMPER SEDE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ANTONIA SANTOS SEDE ALFONSO ARAUJO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MANUEL VERGARA DE CURI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6484624"/>
                  </a:ext>
                </a:extLst>
              </a:tr>
              <a:tr h="47007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OFICIAL SOLEDAD ACOSTA DE SAMPER SEDE SAN FERNANDO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ANTONIA SANTOS SEDE SAN LUIS GONZAGA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JORGE ARTEL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4020410"/>
                  </a:ext>
                </a:extLst>
              </a:tr>
              <a:tr h="624312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OMAIRA SANCHEZ GARZON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BENKO BIOHO DE BOCACHICA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INSTITUCION EDUCATIVA NUESTRA SEÑORA DEL CARMEN SEDE PRINCIPAL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6108512"/>
                  </a:ext>
                </a:extLst>
              </a:tr>
              <a:tr h="448036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SAN FRANCISCO DE ASIS SEDE MEMBRILLAL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 dirty="0">
                          <a:effectLst/>
                        </a:rPr>
                        <a:t>INSTITUCIÓN EDUCATIVA JUAN JOSE NIETO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2693309"/>
                  </a:ext>
                </a:extLst>
              </a:tr>
              <a:tr h="32317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RAFAEL NUÑEZ SEDE SIMÓN J. VELEZ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NUEVO BOSQUE SEDE JOSE MARIA CORDOBA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369578"/>
                  </a:ext>
                </a:extLst>
              </a:tr>
              <a:tr h="32317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JOSÉ DE LA VEGA SEDE SIMÓN BOLIVAR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MARIA CANO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8919924"/>
                  </a:ext>
                </a:extLst>
              </a:tr>
              <a:tr h="3231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PEDRO ROMERO SEDE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CASD MANUELA BELTRAN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4506879"/>
                  </a:ext>
                </a:extLst>
              </a:tr>
              <a:tr h="323173"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PEDRO ROMERO SEDE LA VICTORIA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CLEMENTE MANUEL ZABALA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6479919"/>
                  </a:ext>
                </a:extLst>
              </a:tr>
              <a:tr h="3231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INSTITUCIÓN EDUCATIVA ANTONIA SANTOS SEDE PRINCIPAL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900" u="none" strike="noStrike">
                          <a:effectLst/>
                        </a:rPr>
                        <a:t>INSTITUCIÓN EDUCATIVA ARROYO DE PIEDRA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80" marR="7180" marT="71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0" marR="7180" marT="7180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1355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809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2987506"/>
            <a:ext cx="6289286" cy="38942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2951823" y="154333"/>
            <a:ext cx="541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 smtClean="0">
                <a:solidFill>
                  <a:srgbClr val="00D74F"/>
                </a:solidFill>
                <a:latin typeface="Montserrat Black" panose="00000A00000000000000" pitchFamily="50" charset="0"/>
              </a:rPr>
              <a:t>CALIDAD EDUCATIVA</a:t>
            </a:r>
            <a:endParaRPr lang="es-CO" sz="4000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25A1B91-D32F-4389-8465-C55049844EAB}"/>
              </a:ext>
            </a:extLst>
          </p:cNvPr>
          <p:cNvSpPr txBox="1"/>
          <p:nvPr/>
        </p:nvSpPr>
        <p:spPr>
          <a:xfrm>
            <a:off x="357808" y="862219"/>
            <a:ext cx="1155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dirty="0">
                <a:solidFill>
                  <a:prstClr val="white"/>
                </a:solidFill>
                <a:latin typeface="Montserrat "/>
              </a:rPr>
              <a:t>Mejoramiento de la Calidad Educativa de las Instituciones Educativas del Distrito: Formando con Amor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white"/>
              </a:solidFill>
              <a:latin typeface="Montserrat 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5" y="1393549"/>
            <a:ext cx="6267450" cy="43624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1769"/>
            <a:ext cx="6858000" cy="15939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2350CA5A-4589-4341-AC54-C9C9681AAF2F}"/>
              </a:ext>
            </a:extLst>
          </p:cNvPr>
          <p:cNvSpPr txBox="1"/>
          <p:nvPr/>
        </p:nvSpPr>
        <p:spPr>
          <a:xfrm>
            <a:off x="527613" y="1570105"/>
            <a:ext cx="551538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4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INVERSIÓN: $907.862.692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2400" b="1" dirty="0">
              <a:solidFill>
                <a:prstClr val="white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2" y="2033868"/>
            <a:ext cx="5853518" cy="112645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1201891" y="2493436"/>
            <a:ext cx="460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400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544223" y="3388245"/>
            <a:ext cx="54996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060"/>
                </a:solidFill>
                <a:latin typeface="Montserrat "/>
              </a:rPr>
              <a:t>48 Instituciones Educativas Oficiales que mejoran su índice total de clasificación de planteles  educativos en Pruebas SABER 11.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MX" sz="1600" b="1" dirty="0">
              <a:solidFill>
                <a:srgbClr val="002060"/>
              </a:solidFill>
              <a:latin typeface="Montserrat 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060"/>
                </a:solidFill>
                <a:latin typeface="Montserrat "/>
              </a:rPr>
              <a:t>Inscripción de 9.369 estudiantes de grado 11 jornada diurna, a las pruebas Saber 2022 – Inversión: $</a:t>
            </a: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491.872.500</a:t>
            </a:r>
            <a:endParaRPr lang="es-CO" sz="1600" b="1" dirty="0">
              <a:solidFill>
                <a:srgbClr val="002060"/>
              </a:solidFill>
              <a:latin typeface="Montserrat 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1600" b="1" dirty="0">
              <a:solidFill>
                <a:srgbClr val="002060"/>
              </a:solidFill>
              <a:latin typeface="Montserrat 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060"/>
                </a:solidFill>
                <a:latin typeface="Montserrat "/>
              </a:rPr>
              <a:t>712 Estudiantes de grado 10 y 11 atendidos,  formados en fortalecimiento en área que evalúa el ICFES Y competencias socioemocionales</a:t>
            </a:r>
          </a:p>
        </p:txBody>
      </p:sp>
      <p:sp>
        <p:nvSpPr>
          <p:cNvPr id="13" name="Rectángulo 2">
            <a:extLst>
              <a:ext uri="{FF2B5EF4-FFF2-40B4-BE49-F238E27FC236}">
                <a16:creationId xmlns="" xmlns:a16="http://schemas.microsoft.com/office/drawing/2014/main" id="{93A3E587-8159-92FD-8954-8CADEBBD2D94}"/>
              </a:ext>
            </a:extLst>
          </p:cNvPr>
          <p:cNvSpPr/>
          <p:nvPr/>
        </p:nvSpPr>
        <p:spPr>
          <a:xfrm>
            <a:off x="6598105" y="1935582"/>
            <a:ext cx="5193760" cy="3200001"/>
          </a:xfrm>
          <a:custGeom>
            <a:avLst/>
            <a:gdLst>
              <a:gd name="connsiteX0" fmla="*/ 0 w 5053231"/>
              <a:gd name="connsiteY0" fmla="*/ 0 h 2958012"/>
              <a:gd name="connsiteX1" fmla="*/ 5053231 w 5053231"/>
              <a:gd name="connsiteY1" fmla="*/ 0 h 2958012"/>
              <a:gd name="connsiteX2" fmla="*/ 5053231 w 5053231"/>
              <a:gd name="connsiteY2" fmla="*/ 2958012 h 2958012"/>
              <a:gd name="connsiteX3" fmla="*/ 0 w 5053231"/>
              <a:gd name="connsiteY3" fmla="*/ 2958012 h 2958012"/>
              <a:gd name="connsiteX4" fmla="*/ 0 w 5053231"/>
              <a:gd name="connsiteY4" fmla="*/ 0 h 2958012"/>
              <a:gd name="connsiteX0" fmla="*/ 0 w 5115862"/>
              <a:gd name="connsiteY0" fmla="*/ 0 h 2958012"/>
              <a:gd name="connsiteX1" fmla="*/ 5115862 w 5115862"/>
              <a:gd name="connsiteY1" fmla="*/ 0 h 2958012"/>
              <a:gd name="connsiteX2" fmla="*/ 5115862 w 5115862"/>
              <a:gd name="connsiteY2" fmla="*/ 2958012 h 2958012"/>
              <a:gd name="connsiteX3" fmla="*/ 62631 w 5115862"/>
              <a:gd name="connsiteY3" fmla="*/ 2958012 h 2958012"/>
              <a:gd name="connsiteX4" fmla="*/ 0 w 5115862"/>
              <a:gd name="connsiteY4" fmla="*/ 0 h 2958012"/>
              <a:gd name="connsiteX0" fmla="*/ 0 w 5115862"/>
              <a:gd name="connsiteY0" fmla="*/ 55 h 2958067"/>
              <a:gd name="connsiteX1" fmla="*/ 1775973 w 5115862"/>
              <a:gd name="connsiteY1" fmla="*/ 225523 h 2958067"/>
              <a:gd name="connsiteX2" fmla="*/ 5115862 w 5115862"/>
              <a:gd name="connsiteY2" fmla="*/ 55 h 2958067"/>
              <a:gd name="connsiteX3" fmla="*/ 5115862 w 5115862"/>
              <a:gd name="connsiteY3" fmla="*/ 2958067 h 2958067"/>
              <a:gd name="connsiteX4" fmla="*/ 62631 w 5115862"/>
              <a:gd name="connsiteY4" fmla="*/ 2958067 h 2958067"/>
              <a:gd name="connsiteX5" fmla="*/ 0 w 5115862"/>
              <a:gd name="connsiteY5" fmla="*/ 55 h 2958067"/>
              <a:gd name="connsiteX0" fmla="*/ 0 w 5115862"/>
              <a:gd name="connsiteY0" fmla="*/ 8530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8530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6737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3627206 w 5115862"/>
              <a:gd name="connsiteY2" fmla="*/ 180850 h 3043320"/>
              <a:gd name="connsiteX3" fmla="*/ 5115862 w 5115862"/>
              <a:gd name="connsiteY3" fmla="*/ 85308 h 3043320"/>
              <a:gd name="connsiteX4" fmla="*/ 5115862 w 5115862"/>
              <a:gd name="connsiteY4" fmla="*/ 3043320 h 3043320"/>
              <a:gd name="connsiteX5" fmla="*/ 62631 w 5115862"/>
              <a:gd name="connsiteY5" fmla="*/ 3043320 h 3043320"/>
              <a:gd name="connsiteX6" fmla="*/ 0 w 5115862"/>
              <a:gd name="connsiteY6" fmla="*/ 67378 h 3043320"/>
              <a:gd name="connsiteX0" fmla="*/ 0 w 5115862"/>
              <a:gd name="connsiteY0" fmla="*/ 77492 h 3053434"/>
              <a:gd name="connsiteX1" fmla="*/ 2032961 w 5115862"/>
              <a:gd name="connsiteY1" fmla="*/ 10114 h 3053434"/>
              <a:gd name="connsiteX2" fmla="*/ 3627206 w 5115862"/>
              <a:gd name="connsiteY2" fmla="*/ 190964 h 3053434"/>
              <a:gd name="connsiteX3" fmla="*/ 5115862 w 5115862"/>
              <a:gd name="connsiteY3" fmla="*/ 95422 h 3053434"/>
              <a:gd name="connsiteX4" fmla="*/ 5115862 w 5115862"/>
              <a:gd name="connsiteY4" fmla="*/ 3053434 h 3053434"/>
              <a:gd name="connsiteX5" fmla="*/ 62631 w 5115862"/>
              <a:gd name="connsiteY5" fmla="*/ 3053434 h 3053434"/>
              <a:gd name="connsiteX6" fmla="*/ 0 w 5115862"/>
              <a:gd name="connsiteY6" fmla="*/ 77492 h 3053434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2032961 w 5115862"/>
              <a:gd name="connsiteY2" fmla="*/ 126675 h 3169995"/>
              <a:gd name="connsiteX3" fmla="*/ 3615253 w 5115862"/>
              <a:gd name="connsiteY3" fmla="*/ 158113 h 3169995"/>
              <a:gd name="connsiteX4" fmla="*/ 3627206 w 5115862"/>
              <a:gd name="connsiteY4" fmla="*/ 307525 h 3169995"/>
              <a:gd name="connsiteX5" fmla="*/ 5115862 w 5115862"/>
              <a:gd name="connsiteY5" fmla="*/ 211983 h 3169995"/>
              <a:gd name="connsiteX6" fmla="*/ 5115862 w 5115862"/>
              <a:gd name="connsiteY6" fmla="*/ 3169995 h 3169995"/>
              <a:gd name="connsiteX7" fmla="*/ 62631 w 5115862"/>
              <a:gd name="connsiteY7" fmla="*/ 3169995 h 3169995"/>
              <a:gd name="connsiteX8" fmla="*/ 0 w 5115862"/>
              <a:gd name="connsiteY8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2032961 w 5115862"/>
              <a:gd name="connsiteY3" fmla="*/ 126675 h 3169995"/>
              <a:gd name="connsiteX4" fmla="*/ 3615253 w 5115862"/>
              <a:gd name="connsiteY4" fmla="*/ 158113 h 3169995"/>
              <a:gd name="connsiteX5" fmla="*/ 3627206 w 5115862"/>
              <a:gd name="connsiteY5" fmla="*/ 307525 h 3169995"/>
              <a:gd name="connsiteX6" fmla="*/ 5115862 w 5115862"/>
              <a:gd name="connsiteY6" fmla="*/ 211983 h 3169995"/>
              <a:gd name="connsiteX7" fmla="*/ 5115862 w 5115862"/>
              <a:gd name="connsiteY7" fmla="*/ 3169995 h 3169995"/>
              <a:gd name="connsiteX8" fmla="*/ 62631 w 5115862"/>
              <a:gd name="connsiteY8" fmla="*/ 3169995 h 3169995"/>
              <a:gd name="connsiteX9" fmla="*/ 0 w 5115862"/>
              <a:gd name="connsiteY9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1958330 w 5115862"/>
              <a:gd name="connsiteY3" fmla="*/ 349217 h 3169995"/>
              <a:gd name="connsiteX4" fmla="*/ 2032961 w 5115862"/>
              <a:gd name="connsiteY4" fmla="*/ 126675 h 3169995"/>
              <a:gd name="connsiteX5" fmla="*/ 3615253 w 5115862"/>
              <a:gd name="connsiteY5" fmla="*/ 158113 h 3169995"/>
              <a:gd name="connsiteX6" fmla="*/ 3627206 w 5115862"/>
              <a:gd name="connsiteY6" fmla="*/ 307525 h 3169995"/>
              <a:gd name="connsiteX7" fmla="*/ 5115862 w 5115862"/>
              <a:gd name="connsiteY7" fmla="*/ 211983 h 3169995"/>
              <a:gd name="connsiteX8" fmla="*/ 5115862 w 5115862"/>
              <a:gd name="connsiteY8" fmla="*/ 3169995 h 3169995"/>
              <a:gd name="connsiteX9" fmla="*/ 62631 w 5115862"/>
              <a:gd name="connsiteY9" fmla="*/ 3169995 h 3169995"/>
              <a:gd name="connsiteX10" fmla="*/ 0 w 5115862"/>
              <a:gd name="connsiteY10" fmla="*/ 194053 h 3169995"/>
              <a:gd name="connsiteX0" fmla="*/ 0 w 5130551"/>
              <a:gd name="connsiteY0" fmla="*/ 194053 h 3169995"/>
              <a:gd name="connsiteX1" fmla="*/ 1679236 w 5130551"/>
              <a:gd name="connsiteY1" fmla="*/ 323510 h 3169995"/>
              <a:gd name="connsiteX2" fmla="*/ 1851834 w 5130551"/>
              <a:gd name="connsiteY2" fmla="*/ 411645 h 3169995"/>
              <a:gd name="connsiteX3" fmla="*/ 1973019 w 5130551"/>
              <a:gd name="connsiteY3" fmla="*/ 349217 h 3169995"/>
              <a:gd name="connsiteX4" fmla="*/ 2047650 w 5130551"/>
              <a:gd name="connsiteY4" fmla="*/ 126675 h 3169995"/>
              <a:gd name="connsiteX5" fmla="*/ 3629942 w 5130551"/>
              <a:gd name="connsiteY5" fmla="*/ 158113 h 3169995"/>
              <a:gd name="connsiteX6" fmla="*/ 3641895 w 5130551"/>
              <a:gd name="connsiteY6" fmla="*/ 307525 h 3169995"/>
              <a:gd name="connsiteX7" fmla="*/ 5130551 w 5130551"/>
              <a:gd name="connsiteY7" fmla="*/ 211983 h 3169995"/>
              <a:gd name="connsiteX8" fmla="*/ 5130551 w 5130551"/>
              <a:gd name="connsiteY8" fmla="*/ 3169995 h 3169995"/>
              <a:gd name="connsiteX9" fmla="*/ 77320 w 5130551"/>
              <a:gd name="connsiteY9" fmla="*/ 3169995 h 3169995"/>
              <a:gd name="connsiteX10" fmla="*/ 0 w 5130551"/>
              <a:gd name="connsiteY10" fmla="*/ 194053 h 3169995"/>
              <a:gd name="connsiteX0" fmla="*/ 0 w 5130551"/>
              <a:gd name="connsiteY0" fmla="*/ 67559 h 3043501"/>
              <a:gd name="connsiteX1" fmla="*/ 1679236 w 5130551"/>
              <a:gd name="connsiteY1" fmla="*/ 197016 h 3043501"/>
              <a:gd name="connsiteX2" fmla="*/ 1851834 w 5130551"/>
              <a:gd name="connsiteY2" fmla="*/ 285151 h 3043501"/>
              <a:gd name="connsiteX3" fmla="*/ 1973019 w 5130551"/>
              <a:gd name="connsiteY3" fmla="*/ 222723 h 3043501"/>
              <a:gd name="connsiteX4" fmla="*/ 2047650 w 5130551"/>
              <a:gd name="connsiteY4" fmla="*/ 181 h 3043501"/>
              <a:gd name="connsiteX5" fmla="*/ 3629942 w 5130551"/>
              <a:gd name="connsiteY5" fmla="*/ 31619 h 3043501"/>
              <a:gd name="connsiteX6" fmla="*/ 3641895 w 5130551"/>
              <a:gd name="connsiteY6" fmla="*/ 181031 h 3043501"/>
              <a:gd name="connsiteX7" fmla="*/ 5130551 w 5130551"/>
              <a:gd name="connsiteY7" fmla="*/ 85489 h 3043501"/>
              <a:gd name="connsiteX8" fmla="*/ 5130551 w 5130551"/>
              <a:gd name="connsiteY8" fmla="*/ 3043501 h 3043501"/>
              <a:gd name="connsiteX9" fmla="*/ 77320 w 5130551"/>
              <a:gd name="connsiteY9" fmla="*/ 3043501 h 3043501"/>
              <a:gd name="connsiteX10" fmla="*/ 0 w 5130551"/>
              <a:gd name="connsiteY10" fmla="*/ 67559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469916 w 5134223"/>
              <a:gd name="connsiteY2" fmla="*/ 391648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1833473 w 5134223"/>
              <a:gd name="connsiteY5" fmla="*/ 163966 h 3043501"/>
              <a:gd name="connsiteX6" fmla="*/ 2051322 w 5134223"/>
              <a:gd name="connsiteY6" fmla="*/ 181 h 3043501"/>
              <a:gd name="connsiteX7" fmla="*/ 3633614 w 5134223"/>
              <a:gd name="connsiteY7" fmla="*/ 31619 h 3043501"/>
              <a:gd name="connsiteX8" fmla="*/ 3645567 w 5134223"/>
              <a:gd name="connsiteY8" fmla="*/ 181031 h 3043501"/>
              <a:gd name="connsiteX9" fmla="*/ 5134223 w 5134223"/>
              <a:gd name="connsiteY9" fmla="*/ 85489 h 3043501"/>
              <a:gd name="connsiteX10" fmla="*/ 5134223 w 5134223"/>
              <a:gd name="connsiteY10" fmla="*/ 3043501 h 3043501"/>
              <a:gd name="connsiteX11" fmla="*/ 80992 w 5134223"/>
              <a:gd name="connsiteY11" fmla="*/ 3043501 h 3043501"/>
              <a:gd name="connsiteX12" fmla="*/ 0 w 5134223"/>
              <a:gd name="connsiteY12" fmla="*/ 56542 h 3043501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67 h 3066326"/>
              <a:gd name="connsiteX1" fmla="*/ 1833472 w 5134223"/>
              <a:gd name="connsiteY1" fmla="*/ 32554 h 3066326"/>
              <a:gd name="connsiteX2" fmla="*/ 1862851 w 5134223"/>
              <a:gd name="connsiteY2" fmla="*/ 69278 h 3066326"/>
              <a:gd name="connsiteX3" fmla="*/ 1815111 w 5134223"/>
              <a:gd name="connsiteY3" fmla="*/ 117017 h 3066326"/>
              <a:gd name="connsiteX4" fmla="*/ 1877540 w 5134223"/>
              <a:gd name="connsiteY4" fmla="*/ 128035 h 3066326"/>
              <a:gd name="connsiteX5" fmla="*/ 1816080 w 5134223"/>
              <a:gd name="connsiteY5" fmla="*/ 191762 h 3066326"/>
              <a:gd name="connsiteX6" fmla="*/ 3306056 w 5134223"/>
              <a:gd name="connsiteY6" fmla="*/ 45149 h 3066326"/>
              <a:gd name="connsiteX7" fmla="*/ 3255510 w 5134223"/>
              <a:gd name="connsiteY7" fmla="*/ 48 h 3066326"/>
              <a:gd name="connsiteX8" fmla="*/ 3633614 w 5134223"/>
              <a:gd name="connsiteY8" fmla="*/ 54444 h 3066326"/>
              <a:gd name="connsiteX9" fmla="*/ 3645567 w 5134223"/>
              <a:gd name="connsiteY9" fmla="*/ 203856 h 3066326"/>
              <a:gd name="connsiteX10" fmla="*/ 5134223 w 5134223"/>
              <a:gd name="connsiteY10" fmla="*/ 108314 h 3066326"/>
              <a:gd name="connsiteX11" fmla="*/ 5134223 w 5134223"/>
              <a:gd name="connsiteY11" fmla="*/ 3066326 h 3066326"/>
              <a:gd name="connsiteX12" fmla="*/ 80992 w 5134223"/>
              <a:gd name="connsiteY12" fmla="*/ 3066326 h 3066326"/>
              <a:gd name="connsiteX13" fmla="*/ 0 w 5134223"/>
              <a:gd name="connsiteY13" fmla="*/ 79367 h 3066326"/>
              <a:gd name="connsiteX0" fmla="*/ 0 w 5134223"/>
              <a:gd name="connsiteY0" fmla="*/ 79373 h 3066332"/>
              <a:gd name="connsiteX1" fmla="*/ 1833472 w 5134223"/>
              <a:gd name="connsiteY1" fmla="*/ 32560 h 3066332"/>
              <a:gd name="connsiteX2" fmla="*/ 1862851 w 5134223"/>
              <a:gd name="connsiteY2" fmla="*/ 69284 h 3066332"/>
              <a:gd name="connsiteX3" fmla="*/ 1815111 w 5134223"/>
              <a:gd name="connsiteY3" fmla="*/ 117023 h 3066332"/>
              <a:gd name="connsiteX4" fmla="*/ 1877540 w 5134223"/>
              <a:gd name="connsiteY4" fmla="*/ 128041 h 3066332"/>
              <a:gd name="connsiteX5" fmla="*/ 1816080 w 5134223"/>
              <a:gd name="connsiteY5" fmla="*/ 191768 h 3066332"/>
              <a:gd name="connsiteX6" fmla="*/ 3306056 w 5134223"/>
              <a:gd name="connsiteY6" fmla="*/ 40393 h 3066332"/>
              <a:gd name="connsiteX7" fmla="*/ 3255510 w 5134223"/>
              <a:gd name="connsiteY7" fmla="*/ 54 h 3066332"/>
              <a:gd name="connsiteX8" fmla="*/ 3633614 w 5134223"/>
              <a:gd name="connsiteY8" fmla="*/ 54450 h 3066332"/>
              <a:gd name="connsiteX9" fmla="*/ 3645567 w 5134223"/>
              <a:gd name="connsiteY9" fmla="*/ 203862 h 3066332"/>
              <a:gd name="connsiteX10" fmla="*/ 5134223 w 5134223"/>
              <a:gd name="connsiteY10" fmla="*/ 108320 h 3066332"/>
              <a:gd name="connsiteX11" fmla="*/ 5134223 w 5134223"/>
              <a:gd name="connsiteY11" fmla="*/ 3066332 h 3066332"/>
              <a:gd name="connsiteX12" fmla="*/ 80992 w 5134223"/>
              <a:gd name="connsiteY12" fmla="*/ 3066332 h 3066332"/>
              <a:gd name="connsiteX13" fmla="*/ 0 w 5134223"/>
              <a:gd name="connsiteY13" fmla="*/ 79373 h 3066332"/>
              <a:gd name="connsiteX0" fmla="*/ 0 w 5134223"/>
              <a:gd name="connsiteY0" fmla="*/ 79319 h 3066278"/>
              <a:gd name="connsiteX1" fmla="*/ 1833472 w 5134223"/>
              <a:gd name="connsiteY1" fmla="*/ 32506 h 3066278"/>
              <a:gd name="connsiteX2" fmla="*/ 1862851 w 5134223"/>
              <a:gd name="connsiteY2" fmla="*/ 69230 h 3066278"/>
              <a:gd name="connsiteX3" fmla="*/ 1815111 w 5134223"/>
              <a:gd name="connsiteY3" fmla="*/ 116969 h 3066278"/>
              <a:gd name="connsiteX4" fmla="*/ 1877540 w 5134223"/>
              <a:gd name="connsiteY4" fmla="*/ 127987 h 3066278"/>
              <a:gd name="connsiteX5" fmla="*/ 1816080 w 5134223"/>
              <a:gd name="connsiteY5" fmla="*/ 191714 h 3066278"/>
              <a:gd name="connsiteX6" fmla="*/ 3306056 w 5134223"/>
              <a:gd name="connsiteY6" fmla="*/ 40339 h 3066278"/>
              <a:gd name="connsiteX7" fmla="*/ 3255510 w 5134223"/>
              <a:gd name="connsiteY7" fmla="*/ 0 h 3066278"/>
              <a:gd name="connsiteX8" fmla="*/ 3633614 w 5134223"/>
              <a:gd name="connsiteY8" fmla="*/ 54396 h 3066278"/>
              <a:gd name="connsiteX9" fmla="*/ 3645567 w 5134223"/>
              <a:gd name="connsiteY9" fmla="*/ 203808 h 3066278"/>
              <a:gd name="connsiteX10" fmla="*/ 5134223 w 5134223"/>
              <a:gd name="connsiteY10" fmla="*/ 108266 h 3066278"/>
              <a:gd name="connsiteX11" fmla="*/ 5134223 w 5134223"/>
              <a:gd name="connsiteY11" fmla="*/ 3066278 h 3066278"/>
              <a:gd name="connsiteX12" fmla="*/ 80992 w 5134223"/>
              <a:gd name="connsiteY12" fmla="*/ 3066278 h 3066278"/>
              <a:gd name="connsiteX13" fmla="*/ 0 w 5134223"/>
              <a:gd name="connsiteY13" fmla="*/ 79319 h 3066278"/>
              <a:gd name="connsiteX0" fmla="*/ 0 w 5134223"/>
              <a:gd name="connsiteY0" fmla="*/ 248388 h 3235347"/>
              <a:gd name="connsiteX1" fmla="*/ 1833472 w 5134223"/>
              <a:gd name="connsiteY1" fmla="*/ 201575 h 3235347"/>
              <a:gd name="connsiteX2" fmla="*/ 1862851 w 5134223"/>
              <a:gd name="connsiteY2" fmla="*/ 238299 h 3235347"/>
              <a:gd name="connsiteX3" fmla="*/ 1815111 w 5134223"/>
              <a:gd name="connsiteY3" fmla="*/ 286038 h 3235347"/>
              <a:gd name="connsiteX4" fmla="*/ 1877540 w 5134223"/>
              <a:gd name="connsiteY4" fmla="*/ 297056 h 3235347"/>
              <a:gd name="connsiteX5" fmla="*/ 1816080 w 5134223"/>
              <a:gd name="connsiteY5" fmla="*/ 360783 h 3235347"/>
              <a:gd name="connsiteX6" fmla="*/ 3306056 w 5134223"/>
              <a:gd name="connsiteY6" fmla="*/ 209408 h 3235347"/>
              <a:gd name="connsiteX7" fmla="*/ 3255510 w 5134223"/>
              <a:gd name="connsiteY7" fmla="*/ 0 h 3235347"/>
              <a:gd name="connsiteX8" fmla="*/ 3633614 w 5134223"/>
              <a:gd name="connsiteY8" fmla="*/ 223465 h 3235347"/>
              <a:gd name="connsiteX9" fmla="*/ 3645567 w 5134223"/>
              <a:gd name="connsiteY9" fmla="*/ 372877 h 3235347"/>
              <a:gd name="connsiteX10" fmla="*/ 5134223 w 5134223"/>
              <a:gd name="connsiteY10" fmla="*/ 277335 h 3235347"/>
              <a:gd name="connsiteX11" fmla="*/ 5134223 w 5134223"/>
              <a:gd name="connsiteY11" fmla="*/ 3235347 h 3235347"/>
              <a:gd name="connsiteX12" fmla="*/ 80992 w 5134223"/>
              <a:gd name="connsiteY12" fmla="*/ 3235347 h 3235347"/>
              <a:gd name="connsiteX13" fmla="*/ 0 w 5134223"/>
              <a:gd name="connsiteY13" fmla="*/ 248388 h 3235347"/>
              <a:gd name="connsiteX0" fmla="*/ 0 w 5134223"/>
              <a:gd name="connsiteY0" fmla="*/ 250645 h 3237604"/>
              <a:gd name="connsiteX1" fmla="*/ 1833472 w 5134223"/>
              <a:gd name="connsiteY1" fmla="*/ 203832 h 3237604"/>
              <a:gd name="connsiteX2" fmla="*/ 1862851 w 5134223"/>
              <a:gd name="connsiteY2" fmla="*/ 240556 h 3237604"/>
              <a:gd name="connsiteX3" fmla="*/ 1815111 w 5134223"/>
              <a:gd name="connsiteY3" fmla="*/ 288295 h 3237604"/>
              <a:gd name="connsiteX4" fmla="*/ 1877540 w 5134223"/>
              <a:gd name="connsiteY4" fmla="*/ 299313 h 3237604"/>
              <a:gd name="connsiteX5" fmla="*/ 1816080 w 5134223"/>
              <a:gd name="connsiteY5" fmla="*/ 363040 h 3237604"/>
              <a:gd name="connsiteX6" fmla="*/ 3306056 w 5134223"/>
              <a:gd name="connsiteY6" fmla="*/ 211665 h 3237604"/>
              <a:gd name="connsiteX7" fmla="*/ 3255510 w 5134223"/>
              <a:gd name="connsiteY7" fmla="*/ 2257 h 3237604"/>
              <a:gd name="connsiteX8" fmla="*/ 3633614 w 5134223"/>
              <a:gd name="connsiteY8" fmla="*/ 225722 h 3237604"/>
              <a:gd name="connsiteX9" fmla="*/ 3645567 w 5134223"/>
              <a:gd name="connsiteY9" fmla="*/ 375134 h 3237604"/>
              <a:gd name="connsiteX10" fmla="*/ 5134223 w 5134223"/>
              <a:gd name="connsiteY10" fmla="*/ 279592 h 3237604"/>
              <a:gd name="connsiteX11" fmla="*/ 5134223 w 5134223"/>
              <a:gd name="connsiteY11" fmla="*/ 3237604 h 3237604"/>
              <a:gd name="connsiteX12" fmla="*/ 80992 w 5134223"/>
              <a:gd name="connsiteY12" fmla="*/ 3237604 h 3237604"/>
              <a:gd name="connsiteX13" fmla="*/ 0 w 5134223"/>
              <a:gd name="connsiteY13" fmla="*/ 250645 h 3237604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84448 h 3071407"/>
              <a:gd name="connsiteX1" fmla="*/ 1833472 w 5134223"/>
              <a:gd name="connsiteY1" fmla="*/ 37635 h 3071407"/>
              <a:gd name="connsiteX2" fmla="*/ 1862851 w 5134223"/>
              <a:gd name="connsiteY2" fmla="*/ 74359 h 3071407"/>
              <a:gd name="connsiteX3" fmla="*/ 1815111 w 5134223"/>
              <a:gd name="connsiteY3" fmla="*/ 122098 h 3071407"/>
              <a:gd name="connsiteX4" fmla="*/ 1877540 w 5134223"/>
              <a:gd name="connsiteY4" fmla="*/ 133116 h 3071407"/>
              <a:gd name="connsiteX5" fmla="*/ 1816080 w 5134223"/>
              <a:gd name="connsiteY5" fmla="*/ 196843 h 3071407"/>
              <a:gd name="connsiteX6" fmla="*/ 3306056 w 5134223"/>
              <a:gd name="connsiteY6" fmla="*/ 45468 h 3071407"/>
              <a:gd name="connsiteX7" fmla="*/ 3255511 w 5134223"/>
              <a:gd name="connsiteY7" fmla="*/ 7510 h 3071407"/>
              <a:gd name="connsiteX8" fmla="*/ 3633614 w 5134223"/>
              <a:gd name="connsiteY8" fmla="*/ 59525 h 3071407"/>
              <a:gd name="connsiteX9" fmla="*/ 3645567 w 5134223"/>
              <a:gd name="connsiteY9" fmla="*/ 208937 h 3071407"/>
              <a:gd name="connsiteX10" fmla="*/ 5134223 w 5134223"/>
              <a:gd name="connsiteY10" fmla="*/ 113395 h 3071407"/>
              <a:gd name="connsiteX11" fmla="*/ 5134223 w 5134223"/>
              <a:gd name="connsiteY11" fmla="*/ 3071407 h 3071407"/>
              <a:gd name="connsiteX12" fmla="*/ 80992 w 5134223"/>
              <a:gd name="connsiteY12" fmla="*/ 3071407 h 3071407"/>
              <a:gd name="connsiteX13" fmla="*/ 0 w 5134223"/>
              <a:gd name="connsiteY13" fmla="*/ 84448 h 3071407"/>
              <a:gd name="connsiteX0" fmla="*/ 0 w 5134223"/>
              <a:gd name="connsiteY0" fmla="*/ 78763 h 3065722"/>
              <a:gd name="connsiteX1" fmla="*/ 1833472 w 5134223"/>
              <a:gd name="connsiteY1" fmla="*/ 31950 h 3065722"/>
              <a:gd name="connsiteX2" fmla="*/ 1862851 w 5134223"/>
              <a:gd name="connsiteY2" fmla="*/ 68674 h 3065722"/>
              <a:gd name="connsiteX3" fmla="*/ 1815111 w 5134223"/>
              <a:gd name="connsiteY3" fmla="*/ 116413 h 3065722"/>
              <a:gd name="connsiteX4" fmla="*/ 1877540 w 5134223"/>
              <a:gd name="connsiteY4" fmla="*/ 127431 h 3065722"/>
              <a:gd name="connsiteX5" fmla="*/ 1816080 w 5134223"/>
              <a:gd name="connsiteY5" fmla="*/ 191158 h 3065722"/>
              <a:gd name="connsiteX6" fmla="*/ 3306056 w 5134223"/>
              <a:gd name="connsiteY6" fmla="*/ 39783 h 3065722"/>
              <a:gd name="connsiteX7" fmla="*/ 3255511 w 5134223"/>
              <a:gd name="connsiteY7" fmla="*/ 1825 h 3065722"/>
              <a:gd name="connsiteX8" fmla="*/ 3633614 w 5134223"/>
              <a:gd name="connsiteY8" fmla="*/ 53840 h 3065722"/>
              <a:gd name="connsiteX9" fmla="*/ 3645567 w 5134223"/>
              <a:gd name="connsiteY9" fmla="*/ 203252 h 3065722"/>
              <a:gd name="connsiteX10" fmla="*/ 5134223 w 5134223"/>
              <a:gd name="connsiteY10" fmla="*/ 107710 h 3065722"/>
              <a:gd name="connsiteX11" fmla="*/ 5134223 w 5134223"/>
              <a:gd name="connsiteY11" fmla="*/ 3065722 h 3065722"/>
              <a:gd name="connsiteX12" fmla="*/ 80992 w 5134223"/>
              <a:gd name="connsiteY12" fmla="*/ 3065722 h 3065722"/>
              <a:gd name="connsiteX13" fmla="*/ 0 w 5134223"/>
              <a:gd name="connsiteY13" fmla="*/ 78763 h 306572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3645567 w 5134223"/>
              <a:gd name="connsiteY9" fmla="*/ 2492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5112417 w 5134223"/>
              <a:gd name="connsiteY9" fmla="*/ 587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33482 h 3120441"/>
              <a:gd name="connsiteX1" fmla="*/ 1833472 w 5134223"/>
              <a:gd name="connsiteY1" fmla="*/ 86669 h 3120441"/>
              <a:gd name="connsiteX2" fmla="*/ 1862851 w 5134223"/>
              <a:gd name="connsiteY2" fmla="*/ 123393 h 3120441"/>
              <a:gd name="connsiteX3" fmla="*/ 1815111 w 5134223"/>
              <a:gd name="connsiteY3" fmla="*/ 171132 h 3120441"/>
              <a:gd name="connsiteX4" fmla="*/ 1877540 w 5134223"/>
              <a:gd name="connsiteY4" fmla="*/ 182150 h 3120441"/>
              <a:gd name="connsiteX5" fmla="*/ 1816080 w 5134223"/>
              <a:gd name="connsiteY5" fmla="*/ 245877 h 3120441"/>
              <a:gd name="connsiteX6" fmla="*/ 3306056 w 5134223"/>
              <a:gd name="connsiteY6" fmla="*/ 94502 h 3120441"/>
              <a:gd name="connsiteX7" fmla="*/ 3255511 w 5134223"/>
              <a:gd name="connsiteY7" fmla="*/ 56544 h 3120441"/>
              <a:gd name="connsiteX8" fmla="*/ 5117132 w 5134223"/>
              <a:gd name="connsiteY8" fmla="*/ 6165 h 3120441"/>
              <a:gd name="connsiteX9" fmla="*/ 5112417 w 5134223"/>
              <a:gd name="connsiteY9" fmla="*/ 67471 h 3120441"/>
              <a:gd name="connsiteX10" fmla="*/ 5134223 w 5134223"/>
              <a:gd name="connsiteY10" fmla="*/ 162429 h 3120441"/>
              <a:gd name="connsiteX11" fmla="*/ 5134223 w 5134223"/>
              <a:gd name="connsiteY11" fmla="*/ 3120441 h 3120441"/>
              <a:gd name="connsiteX12" fmla="*/ 80992 w 5134223"/>
              <a:gd name="connsiteY12" fmla="*/ 3120441 h 3120441"/>
              <a:gd name="connsiteX13" fmla="*/ 0 w 5134223"/>
              <a:gd name="connsiteY13" fmla="*/ 133482 h 3120441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12417 w 5136604"/>
              <a:gd name="connsiteY9" fmla="*/ 61306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80992 w 5186619"/>
              <a:gd name="connsiteY12" fmla="*/ 3114276 h 3114276"/>
              <a:gd name="connsiteX13" fmla="*/ 0 w 5186619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80992 w 5186619"/>
              <a:gd name="connsiteY13" fmla="*/ 3114276 h 3114276"/>
              <a:gd name="connsiteX14" fmla="*/ 0 w 5186619"/>
              <a:gd name="connsiteY14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2924548 h 3114276"/>
              <a:gd name="connsiteX14" fmla="*/ 80992 w 5186619"/>
              <a:gd name="connsiteY14" fmla="*/ 3114276 h 3114276"/>
              <a:gd name="connsiteX15" fmla="*/ 0 w 5186619"/>
              <a:gd name="connsiteY15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12659 w 5186619"/>
              <a:gd name="connsiteY13" fmla="*/ 2986461 h 3114276"/>
              <a:gd name="connsiteX14" fmla="*/ 3355521 w 5186619"/>
              <a:gd name="connsiteY14" fmla="*/ 2924548 h 3114276"/>
              <a:gd name="connsiteX15" fmla="*/ 80992 w 5186619"/>
              <a:gd name="connsiteY15" fmla="*/ 3114276 h 3114276"/>
              <a:gd name="connsiteX16" fmla="*/ 0 w 5186619"/>
              <a:gd name="connsiteY16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3017417 h 3114276"/>
              <a:gd name="connsiteX14" fmla="*/ 3312659 w 5186619"/>
              <a:gd name="connsiteY14" fmla="*/ 2986461 h 3114276"/>
              <a:gd name="connsiteX15" fmla="*/ 3355521 w 5186619"/>
              <a:gd name="connsiteY15" fmla="*/ 2924548 h 3114276"/>
              <a:gd name="connsiteX16" fmla="*/ 80992 w 5186619"/>
              <a:gd name="connsiteY16" fmla="*/ 3114276 h 3114276"/>
              <a:gd name="connsiteX17" fmla="*/ 0 w 5186619"/>
              <a:gd name="connsiteY17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03134 w 5186619"/>
              <a:gd name="connsiteY13" fmla="*/ 3065042 h 3114276"/>
              <a:gd name="connsiteX14" fmla="*/ 3355521 w 5186619"/>
              <a:gd name="connsiteY14" fmla="*/ 3017417 h 3114276"/>
              <a:gd name="connsiteX15" fmla="*/ 3312659 w 5186619"/>
              <a:gd name="connsiteY15" fmla="*/ 2986461 h 3114276"/>
              <a:gd name="connsiteX16" fmla="*/ 3355521 w 5186619"/>
              <a:gd name="connsiteY16" fmla="*/ 2924548 h 3114276"/>
              <a:gd name="connsiteX17" fmla="*/ 80992 w 5186619"/>
              <a:gd name="connsiteY17" fmla="*/ 3114276 h 3114276"/>
              <a:gd name="connsiteX18" fmla="*/ 0 w 5186619"/>
              <a:gd name="connsiteY18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48377 w 5186619"/>
              <a:gd name="connsiteY13" fmla="*/ 3086473 h 3114276"/>
              <a:gd name="connsiteX14" fmla="*/ 3303134 w 5186619"/>
              <a:gd name="connsiteY14" fmla="*/ 3065042 h 3114276"/>
              <a:gd name="connsiteX15" fmla="*/ 3355521 w 5186619"/>
              <a:gd name="connsiteY15" fmla="*/ 3017417 h 3114276"/>
              <a:gd name="connsiteX16" fmla="*/ 3312659 w 5186619"/>
              <a:gd name="connsiteY16" fmla="*/ 2986461 h 3114276"/>
              <a:gd name="connsiteX17" fmla="*/ 3355521 w 5186619"/>
              <a:gd name="connsiteY17" fmla="*/ 2924548 h 3114276"/>
              <a:gd name="connsiteX18" fmla="*/ 80992 w 5186619"/>
              <a:gd name="connsiteY18" fmla="*/ 3114276 h 3114276"/>
              <a:gd name="connsiteX19" fmla="*/ 0 w 5186619"/>
              <a:gd name="connsiteY19" fmla="*/ 127317 h 3114276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36480"/>
              <a:gd name="connsiteX1" fmla="*/ 1833472 w 5186619"/>
              <a:gd name="connsiteY1" fmla="*/ 80504 h 3136480"/>
              <a:gd name="connsiteX2" fmla="*/ 1862851 w 5186619"/>
              <a:gd name="connsiteY2" fmla="*/ 117228 h 3136480"/>
              <a:gd name="connsiteX3" fmla="*/ 1815111 w 5186619"/>
              <a:gd name="connsiteY3" fmla="*/ 164967 h 3136480"/>
              <a:gd name="connsiteX4" fmla="*/ 1877540 w 5186619"/>
              <a:gd name="connsiteY4" fmla="*/ 175985 h 3136480"/>
              <a:gd name="connsiteX5" fmla="*/ 1816080 w 5186619"/>
              <a:gd name="connsiteY5" fmla="*/ 239712 h 3136480"/>
              <a:gd name="connsiteX6" fmla="*/ 3306056 w 5186619"/>
              <a:gd name="connsiteY6" fmla="*/ 88337 h 3136480"/>
              <a:gd name="connsiteX7" fmla="*/ 3255511 w 5186619"/>
              <a:gd name="connsiteY7" fmla="*/ 50379 h 3136480"/>
              <a:gd name="connsiteX8" fmla="*/ 5117132 w 5186619"/>
              <a:gd name="connsiteY8" fmla="*/ 0 h 3136480"/>
              <a:gd name="connsiteX9" fmla="*/ 5121942 w 5186619"/>
              <a:gd name="connsiteY9" fmla="*/ 239899 h 3136480"/>
              <a:gd name="connsiteX10" fmla="*/ 5136604 w 5186619"/>
              <a:gd name="connsiteY10" fmla="*/ 803964 h 3136480"/>
              <a:gd name="connsiteX11" fmla="*/ 5186610 w 5186619"/>
              <a:gd name="connsiteY11" fmla="*/ 3064270 h 3136480"/>
              <a:gd name="connsiteX12" fmla="*/ 3338852 w 5186619"/>
              <a:gd name="connsiteY12" fmla="*/ 3115048 h 3136480"/>
              <a:gd name="connsiteX13" fmla="*/ 3348377 w 5186619"/>
              <a:gd name="connsiteY13" fmla="*/ 3086473 h 3136480"/>
              <a:gd name="connsiteX14" fmla="*/ 3303134 w 5186619"/>
              <a:gd name="connsiteY14" fmla="*/ 3065042 h 3136480"/>
              <a:gd name="connsiteX15" fmla="*/ 3355521 w 5186619"/>
              <a:gd name="connsiteY15" fmla="*/ 3017417 h 3136480"/>
              <a:gd name="connsiteX16" fmla="*/ 3312659 w 5186619"/>
              <a:gd name="connsiteY16" fmla="*/ 2986461 h 3136480"/>
              <a:gd name="connsiteX17" fmla="*/ 3355521 w 5186619"/>
              <a:gd name="connsiteY17" fmla="*/ 2924548 h 3136480"/>
              <a:gd name="connsiteX18" fmla="*/ 1888671 w 5186619"/>
              <a:gd name="connsiteY18" fmla="*/ 3095998 h 3136480"/>
              <a:gd name="connsiteX19" fmla="*/ 1960109 w 5186619"/>
              <a:gd name="connsiteY19" fmla="*/ 3136480 h 3136480"/>
              <a:gd name="connsiteX20" fmla="*/ 80992 w 5186619"/>
              <a:gd name="connsiteY20" fmla="*/ 3114276 h 3136480"/>
              <a:gd name="connsiteX21" fmla="*/ 0 w 5186619"/>
              <a:gd name="connsiteY21" fmla="*/ 127317 h 3136480"/>
              <a:gd name="connsiteX0" fmla="*/ 0 w 5186619"/>
              <a:gd name="connsiteY0" fmla="*/ 127317 h 3150869"/>
              <a:gd name="connsiteX1" fmla="*/ 1833472 w 5186619"/>
              <a:gd name="connsiteY1" fmla="*/ 80504 h 3150869"/>
              <a:gd name="connsiteX2" fmla="*/ 1862851 w 5186619"/>
              <a:gd name="connsiteY2" fmla="*/ 117228 h 3150869"/>
              <a:gd name="connsiteX3" fmla="*/ 1815111 w 5186619"/>
              <a:gd name="connsiteY3" fmla="*/ 164967 h 3150869"/>
              <a:gd name="connsiteX4" fmla="*/ 1877540 w 5186619"/>
              <a:gd name="connsiteY4" fmla="*/ 175985 h 3150869"/>
              <a:gd name="connsiteX5" fmla="*/ 1816080 w 5186619"/>
              <a:gd name="connsiteY5" fmla="*/ 239712 h 3150869"/>
              <a:gd name="connsiteX6" fmla="*/ 3306056 w 5186619"/>
              <a:gd name="connsiteY6" fmla="*/ 88337 h 3150869"/>
              <a:gd name="connsiteX7" fmla="*/ 3255511 w 5186619"/>
              <a:gd name="connsiteY7" fmla="*/ 50379 h 3150869"/>
              <a:gd name="connsiteX8" fmla="*/ 5117132 w 5186619"/>
              <a:gd name="connsiteY8" fmla="*/ 0 h 3150869"/>
              <a:gd name="connsiteX9" fmla="*/ 5121942 w 5186619"/>
              <a:gd name="connsiteY9" fmla="*/ 239899 h 3150869"/>
              <a:gd name="connsiteX10" fmla="*/ 5136604 w 5186619"/>
              <a:gd name="connsiteY10" fmla="*/ 803964 h 3150869"/>
              <a:gd name="connsiteX11" fmla="*/ 5186610 w 5186619"/>
              <a:gd name="connsiteY11" fmla="*/ 3064270 h 3150869"/>
              <a:gd name="connsiteX12" fmla="*/ 3338852 w 5186619"/>
              <a:gd name="connsiteY12" fmla="*/ 3115048 h 3150869"/>
              <a:gd name="connsiteX13" fmla="*/ 3348377 w 5186619"/>
              <a:gd name="connsiteY13" fmla="*/ 3086473 h 3150869"/>
              <a:gd name="connsiteX14" fmla="*/ 3303134 w 5186619"/>
              <a:gd name="connsiteY14" fmla="*/ 3065042 h 3150869"/>
              <a:gd name="connsiteX15" fmla="*/ 3355521 w 5186619"/>
              <a:gd name="connsiteY15" fmla="*/ 3017417 h 3150869"/>
              <a:gd name="connsiteX16" fmla="*/ 3312659 w 5186619"/>
              <a:gd name="connsiteY16" fmla="*/ 2986461 h 3150869"/>
              <a:gd name="connsiteX17" fmla="*/ 3355521 w 5186619"/>
              <a:gd name="connsiteY17" fmla="*/ 2924548 h 3150869"/>
              <a:gd name="connsiteX18" fmla="*/ 1888671 w 5186619"/>
              <a:gd name="connsiteY18" fmla="*/ 3095998 h 3150869"/>
              <a:gd name="connsiteX19" fmla="*/ 1960109 w 5186619"/>
              <a:gd name="connsiteY19" fmla="*/ 3136480 h 3150869"/>
              <a:gd name="connsiteX20" fmla="*/ 1814852 w 5186619"/>
              <a:gd name="connsiteY20" fmla="*/ 3150767 h 3150869"/>
              <a:gd name="connsiteX21" fmla="*/ 80992 w 5186619"/>
              <a:gd name="connsiteY21" fmla="*/ 3114276 h 3150869"/>
              <a:gd name="connsiteX22" fmla="*/ 0 w 5186619"/>
              <a:gd name="connsiteY22" fmla="*/ 127317 h 3150869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88671 w 5186619"/>
              <a:gd name="connsiteY18" fmla="*/ 3095998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93434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767"/>
              <a:gd name="connsiteX1" fmla="*/ 1833472 w 5186619"/>
              <a:gd name="connsiteY1" fmla="*/ 80504 h 3150767"/>
              <a:gd name="connsiteX2" fmla="*/ 1862851 w 5186619"/>
              <a:gd name="connsiteY2" fmla="*/ 117228 h 3150767"/>
              <a:gd name="connsiteX3" fmla="*/ 1815111 w 5186619"/>
              <a:gd name="connsiteY3" fmla="*/ 164967 h 3150767"/>
              <a:gd name="connsiteX4" fmla="*/ 1877540 w 5186619"/>
              <a:gd name="connsiteY4" fmla="*/ 175985 h 3150767"/>
              <a:gd name="connsiteX5" fmla="*/ 1816080 w 5186619"/>
              <a:gd name="connsiteY5" fmla="*/ 239712 h 3150767"/>
              <a:gd name="connsiteX6" fmla="*/ 3306056 w 5186619"/>
              <a:gd name="connsiteY6" fmla="*/ 88337 h 3150767"/>
              <a:gd name="connsiteX7" fmla="*/ 3255511 w 5186619"/>
              <a:gd name="connsiteY7" fmla="*/ 50379 h 3150767"/>
              <a:gd name="connsiteX8" fmla="*/ 5117132 w 5186619"/>
              <a:gd name="connsiteY8" fmla="*/ 0 h 3150767"/>
              <a:gd name="connsiteX9" fmla="*/ 5121942 w 5186619"/>
              <a:gd name="connsiteY9" fmla="*/ 239899 h 3150767"/>
              <a:gd name="connsiteX10" fmla="*/ 5136604 w 5186619"/>
              <a:gd name="connsiteY10" fmla="*/ 803964 h 3150767"/>
              <a:gd name="connsiteX11" fmla="*/ 5186610 w 5186619"/>
              <a:gd name="connsiteY11" fmla="*/ 3064270 h 3150767"/>
              <a:gd name="connsiteX12" fmla="*/ 3338852 w 5186619"/>
              <a:gd name="connsiteY12" fmla="*/ 3115048 h 3150767"/>
              <a:gd name="connsiteX13" fmla="*/ 3348377 w 5186619"/>
              <a:gd name="connsiteY13" fmla="*/ 3086473 h 3150767"/>
              <a:gd name="connsiteX14" fmla="*/ 3303134 w 5186619"/>
              <a:gd name="connsiteY14" fmla="*/ 3065042 h 3150767"/>
              <a:gd name="connsiteX15" fmla="*/ 3355521 w 5186619"/>
              <a:gd name="connsiteY15" fmla="*/ 3017417 h 3150767"/>
              <a:gd name="connsiteX16" fmla="*/ 3312659 w 5186619"/>
              <a:gd name="connsiteY16" fmla="*/ 2986461 h 3150767"/>
              <a:gd name="connsiteX17" fmla="*/ 3355521 w 5186619"/>
              <a:gd name="connsiteY17" fmla="*/ 2924548 h 3150767"/>
              <a:gd name="connsiteX18" fmla="*/ 1874383 w 5186619"/>
              <a:gd name="connsiteY18" fmla="*/ 3100761 h 3150767"/>
              <a:gd name="connsiteX19" fmla="*/ 1948203 w 5186619"/>
              <a:gd name="connsiteY19" fmla="*/ 3131718 h 3150767"/>
              <a:gd name="connsiteX20" fmla="*/ 1893434 w 5186619"/>
              <a:gd name="connsiteY20" fmla="*/ 3150767 h 3150767"/>
              <a:gd name="connsiteX21" fmla="*/ 80992 w 5186619"/>
              <a:gd name="connsiteY21" fmla="*/ 3114276 h 3150767"/>
              <a:gd name="connsiteX22" fmla="*/ 0 w 5186619"/>
              <a:gd name="connsiteY22" fmla="*/ 127317 h 3150767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74383 w 5186619"/>
              <a:gd name="connsiteY18" fmla="*/ 3100761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98583 w 5193760"/>
              <a:gd name="connsiteY2" fmla="*/ 86272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27158 w 5193760"/>
              <a:gd name="connsiteY2" fmla="*/ 95797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10477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22371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28710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200001"/>
              <a:gd name="connsiteX1" fmla="*/ 1828710 w 5193760"/>
              <a:gd name="connsiteY1" fmla="*/ 80504 h 3200001"/>
              <a:gd name="connsiteX2" fmla="*/ 1879521 w 5193760"/>
              <a:gd name="connsiteY2" fmla="*/ 107704 h 3200001"/>
              <a:gd name="connsiteX3" fmla="*/ 1824636 w 5193760"/>
              <a:gd name="connsiteY3" fmla="*/ 162586 h 3200001"/>
              <a:gd name="connsiteX4" fmla="*/ 1887065 w 5193760"/>
              <a:gd name="connsiteY4" fmla="*/ 180748 h 3200001"/>
              <a:gd name="connsiteX5" fmla="*/ 1830367 w 5193760"/>
              <a:gd name="connsiteY5" fmla="*/ 230187 h 3200001"/>
              <a:gd name="connsiteX6" fmla="*/ 3289388 w 5193760"/>
              <a:gd name="connsiteY6" fmla="*/ 85956 h 3200001"/>
              <a:gd name="connsiteX7" fmla="*/ 3255511 w 5193760"/>
              <a:gd name="connsiteY7" fmla="*/ 50379 h 3200001"/>
              <a:gd name="connsiteX8" fmla="*/ 5117132 w 5193760"/>
              <a:gd name="connsiteY8" fmla="*/ 0 h 3200001"/>
              <a:gd name="connsiteX9" fmla="*/ 5121942 w 5193760"/>
              <a:gd name="connsiteY9" fmla="*/ 239899 h 3200001"/>
              <a:gd name="connsiteX10" fmla="*/ 5136604 w 5193760"/>
              <a:gd name="connsiteY10" fmla="*/ 803964 h 3200001"/>
              <a:gd name="connsiteX11" fmla="*/ 5193753 w 5193760"/>
              <a:gd name="connsiteY11" fmla="*/ 3071413 h 3200001"/>
              <a:gd name="connsiteX12" fmla="*/ 3319804 w 5193760"/>
              <a:gd name="connsiteY12" fmla="*/ 3115048 h 3200001"/>
              <a:gd name="connsiteX13" fmla="*/ 3348377 w 5193760"/>
              <a:gd name="connsiteY13" fmla="*/ 3086473 h 3200001"/>
              <a:gd name="connsiteX14" fmla="*/ 3295990 w 5193760"/>
              <a:gd name="connsiteY14" fmla="*/ 3067423 h 3200001"/>
              <a:gd name="connsiteX15" fmla="*/ 3355521 w 5193760"/>
              <a:gd name="connsiteY15" fmla="*/ 3017417 h 3200001"/>
              <a:gd name="connsiteX16" fmla="*/ 3307897 w 5193760"/>
              <a:gd name="connsiteY16" fmla="*/ 2984080 h 3200001"/>
              <a:gd name="connsiteX17" fmla="*/ 3355521 w 5193760"/>
              <a:gd name="connsiteY17" fmla="*/ 2924548 h 3200001"/>
              <a:gd name="connsiteX18" fmla="*/ 1881527 w 5193760"/>
              <a:gd name="connsiteY18" fmla="*/ 3098380 h 3200001"/>
              <a:gd name="connsiteX19" fmla="*/ 1948203 w 5193760"/>
              <a:gd name="connsiteY19" fmla="*/ 3131718 h 3200001"/>
              <a:gd name="connsiteX20" fmla="*/ 1902959 w 5193760"/>
              <a:gd name="connsiteY20" fmla="*/ 3153149 h 3200001"/>
              <a:gd name="connsiteX21" fmla="*/ 78610 w 5193760"/>
              <a:gd name="connsiteY21" fmla="*/ 3200001 h 3200001"/>
              <a:gd name="connsiteX22" fmla="*/ 0 w 5193760"/>
              <a:gd name="connsiteY22" fmla="*/ 127317 h 32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93760" h="3200001">
                <a:moveTo>
                  <a:pt x="0" y="127317"/>
                </a:moveTo>
                <a:lnTo>
                  <a:pt x="1828710" y="80504"/>
                </a:lnTo>
                <a:cubicBezTo>
                  <a:pt x="1854027" y="93354"/>
                  <a:pt x="1857786" y="98457"/>
                  <a:pt x="1879521" y="107704"/>
                </a:cubicBezTo>
                <a:cubicBezTo>
                  <a:pt x="1849039" y="136531"/>
                  <a:pt x="1863791" y="122254"/>
                  <a:pt x="1824636" y="162586"/>
                </a:cubicBezTo>
                <a:cubicBezTo>
                  <a:pt x="1859596" y="172599"/>
                  <a:pt x="1864368" y="176063"/>
                  <a:pt x="1887065" y="180748"/>
                </a:cubicBezTo>
                <a:cubicBezTo>
                  <a:pt x="1874778" y="199621"/>
                  <a:pt x="1863522" y="193027"/>
                  <a:pt x="1830367" y="230187"/>
                </a:cubicBezTo>
                <a:lnTo>
                  <a:pt x="3289388" y="85956"/>
                </a:lnTo>
                <a:cubicBezTo>
                  <a:pt x="3281247" y="66307"/>
                  <a:pt x="3277119" y="75023"/>
                  <a:pt x="3255511" y="50379"/>
                </a:cubicBezTo>
                <a:cubicBezTo>
                  <a:pt x="3445835" y="40022"/>
                  <a:pt x="5073156" y="4530"/>
                  <a:pt x="5117132" y="0"/>
                </a:cubicBezTo>
                <a:cubicBezTo>
                  <a:pt x="5113898" y="26780"/>
                  <a:pt x="5115272" y="77151"/>
                  <a:pt x="5121942" y="239899"/>
                </a:cubicBezTo>
                <a:cubicBezTo>
                  <a:pt x="5122066" y="535077"/>
                  <a:pt x="5131717" y="615942"/>
                  <a:pt x="5136604" y="803964"/>
                </a:cubicBezTo>
                <a:cubicBezTo>
                  <a:pt x="5135810" y="1574068"/>
                  <a:pt x="5194547" y="2301309"/>
                  <a:pt x="5193753" y="3071413"/>
                </a:cubicBezTo>
                <a:cubicBezTo>
                  <a:pt x="4694515" y="3089927"/>
                  <a:pt x="4119080" y="3108441"/>
                  <a:pt x="3319804" y="3115048"/>
                </a:cubicBezTo>
                <a:cubicBezTo>
                  <a:pt x="3321010" y="3104064"/>
                  <a:pt x="3337662" y="3102744"/>
                  <a:pt x="3348377" y="3086473"/>
                </a:cubicBezTo>
                <a:cubicBezTo>
                  <a:pt x="3335281" y="3082108"/>
                  <a:pt x="3335678" y="3088061"/>
                  <a:pt x="3295990" y="3067423"/>
                </a:cubicBezTo>
                <a:cubicBezTo>
                  <a:pt x="3320596" y="3044403"/>
                  <a:pt x="3317818" y="3049167"/>
                  <a:pt x="3355521" y="3017417"/>
                </a:cubicBezTo>
                <a:cubicBezTo>
                  <a:pt x="3333693" y="3009480"/>
                  <a:pt x="3346790" y="3028927"/>
                  <a:pt x="3307897" y="2984080"/>
                </a:cubicBezTo>
                <a:cubicBezTo>
                  <a:pt x="3333298" y="2955902"/>
                  <a:pt x="3335729" y="2979843"/>
                  <a:pt x="3355521" y="2924548"/>
                </a:cubicBezTo>
                <a:cubicBezTo>
                  <a:pt x="2864190" y="2999160"/>
                  <a:pt x="2372858" y="3040436"/>
                  <a:pt x="1881527" y="3098380"/>
                </a:cubicBezTo>
                <a:cubicBezTo>
                  <a:pt x="1929946" y="3126955"/>
                  <a:pt x="1883115" y="3115050"/>
                  <a:pt x="1948203" y="3131718"/>
                </a:cubicBezTo>
                <a:cubicBezTo>
                  <a:pt x="1889466" y="3139655"/>
                  <a:pt x="1918834" y="3147593"/>
                  <a:pt x="1902959" y="3153149"/>
                </a:cubicBezTo>
                <a:lnTo>
                  <a:pt x="78610" y="3200001"/>
                </a:lnTo>
                <a:lnTo>
                  <a:pt x="0" y="1273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noFill/>
            </a:endParaRPr>
          </a:p>
        </p:txBody>
      </p:sp>
      <p:pic>
        <p:nvPicPr>
          <p:cNvPr id="3" name="Imagen 2" descr="Imagen que contiene edificio, interior, persona, parado&#10;&#10;Descripción generada automáticamente">
            <a:extLst>
              <a:ext uri="{FF2B5EF4-FFF2-40B4-BE49-F238E27FC236}">
                <a16:creationId xmlns="" xmlns:a16="http://schemas.microsoft.com/office/drawing/2014/main" id="{4E27B708-60EF-9254-0562-8E3093E094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96680" y="2073170"/>
            <a:ext cx="2689760" cy="1792472"/>
          </a:xfrm>
          <a:prstGeom prst="rect">
            <a:avLst/>
          </a:prstGeom>
        </p:spPr>
      </p:pic>
      <p:pic>
        <p:nvPicPr>
          <p:cNvPr id="9" name="Imagen 8" descr="Imagen que contiene persona, interior, niño, viendo&#10;&#10;Descripción generada automáticamente">
            <a:extLst>
              <a:ext uri="{FF2B5EF4-FFF2-40B4-BE49-F238E27FC236}">
                <a16:creationId xmlns="" xmlns:a16="http://schemas.microsoft.com/office/drawing/2014/main" id="{1A92D643-2BFA-4411-AB51-2B3A77CCD7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98" y="3146533"/>
            <a:ext cx="2671714" cy="18605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46FEC76-7185-DD98-C947-5947630FE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009" y="2667956"/>
            <a:ext cx="95715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7" y="2380395"/>
            <a:ext cx="6858000" cy="4143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2951823" y="154333"/>
            <a:ext cx="541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 smtClean="0">
                <a:solidFill>
                  <a:srgbClr val="00D74F"/>
                </a:solidFill>
                <a:latin typeface="Montserrat Black" panose="00000A00000000000000" pitchFamily="50" charset="0"/>
              </a:rPr>
              <a:t>CALIDAD EDUCATIVA</a:t>
            </a:r>
            <a:endParaRPr lang="es-CO" sz="4000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25A1B91-D32F-4389-8465-C55049844EAB}"/>
              </a:ext>
            </a:extLst>
          </p:cNvPr>
          <p:cNvSpPr txBox="1"/>
          <p:nvPr/>
        </p:nvSpPr>
        <p:spPr>
          <a:xfrm>
            <a:off x="357808" y="862219"/>
            <a:ext cx="1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>
                <a:solidFill>
                  <a:prstClr val="white"/>
                </a:solidFill>
                <a:latin typeface="Montserrat "/>
              </a:rPr>
              <a:t>Fortalecimiento de la Gestión escolar para el  mejoramiento de la Calidad Educativa</a:t>
            </a:r>
            <a:endParaRPr lang="es-MX" dirty="0">
              <a:solidFill>
                <a:prstClr val="white"/>
              </a:solidFill>
              <a:latin typeface="Montserrat 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5" y="1393548"/>
            <a:ext cx="6267450" cy="546445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6" y="1506049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923497" y="1755386"/>
            <a:ext cx="467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400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457200" y="2622161"/>
            <a:ext cx="57315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40 </a:t>
            </a:r>
            <a:r>
              <a:rPr lang="es-MX" sz="1600" b="1" dirty="0">
                <a:solidFill>
                  <a:srgbClr val="002060"/>
                </a:solidFill>
                <a:latin typeface="Montserrat "/>
              </a:rPr>
              <a:t>becas </a:t>
            </a: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entregadas: 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25 </a:t>
            </a:r>
            <a:r>
              <a:rPr lang="es-MX" sz="1600" b="1" dirty="0">
                <a:solidFill>
                  <a:srgbClr val="002060"/>
                </a:solidFill>
                <a:latin typeface="Montserrat "/>
              </a:rPr>
              <a:t>Maestrías y 15 </a:t>
            </a: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Doctorados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 </a:t>
            </a:r>
            <a:r>
              <a:rPr lang="es-MX" sz="1600" b="1" dirty="0">
                <a:solidFill>
                  <a:srgbClr val="002060"/>
                </a:solidFill>
                <a:latin typeface="Montserrat "/>
              </a:rPr>
              <a:t>– Inversión : </a:t>
            </a:r>
            <a:r>
              <a:rPr lang="es-MX" sz="1600" b="1" dirty="0" smtClean="0">
                <a:solidFill>
                  <a:srgbClr val="002060"/>
                </a:solidFill>
                <a:latin typeface="Montserrat "/>
              </a:rPr>
              <a:t>$ 3.025.874.718</a:t>
            </a:r>
            <a:endParaRPr lang="es-MX" sz="1600" b="1" dirty="0">
              <a:solidFill>
                <a:srgbClr val="002060"/>
              </a:solidFill>
              <a:latin typeface="Montserrat 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1600" b="1" dirty="0">
              <a:solidFill>
                <a:srgbClr val="002060"/>
              </a:solidFill>
              <a:latin typeface="Montserrat 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002060"/>
                </a:solidFill>
                <a:latin typeface="Montserrat "/>
              </a:rPr>
              <a:t>61 Instituciones Educativas Fortalecidas con Centros  Orquestales, Bandas de Paz , Danzas y Deportes  – Total de 3.890 Estudiantes beneficiados </a:t>
            </a:r>
            <a:endParaRPr lang="es-CO" sz="1600" b="1" dirty="0" smtClean="0">
              <a:solidFill>
                <a:srgbClr val="002060"/>
              </a:solidFill>
              <a:latin typeface="Montserrat 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O" sz="1600" b="1" dirty="0" smtClean="0">
                <a:solidFill>
                  <a:srgbClr val="002060"/>
                </a:solidFill>
                <a:latin typeface="Montserrat "/>
              </a:rPr>
              <a:t>– </a:t>
            </a:r>
            <a:r>
              <a:rPr lang="es-CO" sz="1600" b="1" dirty="0">
                <a:solidFill>
                  <a:srgbClr val="002060"/>
                </a:solidFill>
                <a:latin typeface="Montserrat "/>
              </a:rPr>
              <a:t>Inversión: </a:t>
            </a:r>
            <a:r>
              <a:rPr lang="es-CO" sz="1600" b="1" dirty="0" smtClean="0">
                <a:solidFill>
                  <a:srgbClr val="002060"/>
                </a:solidFill>
                <a:latin typeface="Montserrat "/>
              </a:rPr>
              <a:t>$ </a:t>
            </a:r>
            <a:r>
              <a:rPr lang="es-CO" sz="1600" b="1" dirty="0">
                <a:solidFill>
                  <a:srgbClr val="002060"/>
                </a:solidFill>
                <a:latin typeface="Montserrat "/>
              </a:rPr>
              <a:t>1.010.000.000.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MX" sz="1600" b="1" dirty="0">
              <a:solidFill>
                <a:srgbClr val="002060"/>
              </a:solidFill>
              <a:latin typeface="Montserrat 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060"/>
                </a:solidFill>
                <a:latin typeface="Montserrat "/>
              </a:rPr>
              <a:t>22 Instituciones Educativas Oficiales resemantizan sus PEI y fortalecen sus orgullos e identidades mediante la transferencia de recursos para la dotación de elementos de material pedagógico y equipos educativos – Inversión: $ 296.912.000.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1600" b="1" dirty="0">
              <a:solidFill>
                <a:prstClr val="black"/>
              </a:solidFill>
              <a:latin typeface="Montserrat 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ángulo 2">
            <a:extLst>
              <a:ext uri="{FF2B5EF4-FFF2-40B4-BE49-F238E27FC236}">
                <a16:creationId xmlns="" xmlns:a16="http://schemas.microsoft.com/office/drawing/2014/main" id="{93A3E587-8159-92FD-8954-8CADEBBD2D94}"/>
              </a:ext>
            </a:extLst>
          </p:cNvPr>
          <p:cNvSpPr/>
          <p:nvPr/>
        </p:nvSpPr>
        <p:spPr>
          <a:xfrm>
            <a:off x="6579274" y="1932764"/>
            <a:ext cx="5334427" cy="4220386"/>
          </a:xfrm>
          <a:custGeom>
            <a:avLst/>
            <a:gdLst>
              <a:gd name="connsiteX0" fmla="*/ 0 w 5053231"/>
              <a:gd name="connsiteY0" fmla="*/ 0 h 2958012"/>
              <a:gd name="connsiteX1" fmla="*/ 5053231 w 5053231"/>
              <a:gd name="connsiteY1" fmla="*/ 0 h 2958012"/>
              <a:gd name="connsiteX2" fmla="*/ 5053231 w 5053231"/>
              <a:gd name="connsiteY2" fmla="*/ 2958012 h 2958012"/>
              <a:gd name="connsiteX3" fmla="*/ 0 w 5053231"/>
              <a:gd name="connsiteY3" fmla="*/ 2958012 h 2958012"/>
              <a:gd name="connsiteX4" fmla="*/ 0 w 5053231"/>
              <a:gd name="connsiteY4" fmla="*/ 0 h 2958012"/>
              <a:gd name="connsiteX0" fmla="*/ 0 w 5115862"/>
              <a:gd name="connsiteY0" fmla="*/ 0 h 2958012"/>
              <a:gd name="connsiteX1" fmla="*/ 5115862 w 5115862"/>
              <a:gd name="connsiteY1" fmla="*/ 0 h 2958012"/>
              <a:gd name="connsiteX2" fmla="*/ 5115862 w 5115862"/>
              <a:gd name="connsiteY2" fmla="*/ 2958012 h 2958012"/>
              <a:gd name="connsiteX3" fmla="*/ 62631 w 5115862"/>
              <a:gd name="connsiteY3" fmla="*/ 2958012 h 2958012"/>
              <a:gd name="connsiteX4" fmla="*/ 0 w 5115862"/>
              <a:gd name="connsiteY4" fmla="*/ 0 h 2958012"/>
              <a:gd name="connsiteX0" fmla="*/ 0 w 5115862"/>
              <a:gd name="connsiteY0" fmla="*/ 55 h 2958067"/>
              <a:gd name="connsiteX1" fmla="*/ 1775973 w 5115862"/>
              <a:gd name="connsiteY1" fmla="*/ 225523 h 2958067"/>
              <a:gd name="connsiteX2" fmla="*/ 5115862 w 5115862"/>
              <a:gd name="connsiteY2" fmla="*/ 55 h 2958067"/>
              <a:gd name="connsiteX3" fmla="*/ 5115862 w 5115862"/>
              <a:gd name="connsiteY3" fmla="*/ 2958067 h 2958067"/>
              <a:gd name="connsiteX4" fmla="*/ 62631 w 5115862"/>
              <a:gd name="connsiteY4" fmla="*/ 2958067 h 2958067"/>
              <a:gd name="connsiteX5" fmla="*/ 0 w 5115862"/>
              <a:gd name="connsiteY5" fmla="*/ 55 h 2958067"/>
              <a:gd name="connsiteX0" fmla="*/ 0 w 5115862"/>
              <a:gd name="connsiteY0" fmla="*/ 8530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8530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6737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3627206 w 5115862"/>
              <a:gd name="connsiteY2" fmla="*/ 180850 h 3043320"/>
              <a:gd name="connsiteX3" fmla="*/ 5115862 w 5115862"/>
              <a:gd name="connsiteY3" fmla="*/ 85308 h 3043320"/>
              <a:gd name="connsiteX4" fmla="*/ 5115862 w 5115862"/>
              <a:gd name="connsiteY4" fmla="*/ 3043320 h 3043320"/>
              <a:gd name="connsiteX5" fmla="*/ 62631 w 5115862"/>
              <a:gd name="connsiteY5" fmla="*/ 3043320 h 3043320"/>
              <a:gd name="connsiteX6" fmla="*/ 0 w 5115862"/>
              <a:gd name="connsiteY6" fmla="*/ 67378 h 3043320"/>
              <a:gd name="connsiteX0" fmla="*/ 0 w 5115862"/>
              <a:gd name="connsiteY0" fmla="*/ 77492 h 3053434"/>
              <a:gd name="connsiteX1" fmla="*/ 2032961 w 5115862"/>
              <a:gd name="connsiteY1" fmla="*/ 10114 h 3053434"/>
              <a:gd name="connsiteX2" fmla="*/ 3627206 w 5115862"/>
              <a:gd name="connsiteY2" fmla="*/ 190964 h 3053434"/>
              <a:gd name="connsiteX3" fmla="*/ 5115862 w 5115862"/>
              <a:gd name="connsiteY3" fmla="*/ 95422 h 3053434"/>
              <a:gd name="connsiteX4" fmla="*/ 5115862 w 5115862"/>
              <a:gd name="connsiteY4" fmla="*/ 3053434 h 3053434"/>
              <a:gd name="connsiteX5" fmla="*/ 62631 w 5115862"/>
              <a:gd name="connsiteY5" fmla="*/ 3053434 h 3053434"/>
              <a:gd name="connsiteX6" fmla="*/ 0 w 5115862"/>
              <a:gd name="connsiteY6" fmla="*/ 77492 h 3053434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2032961 w 5115862"/>
              <a:gd name="connsiteY2" fmla="*/ 126675 h 3169995"/>
              <a:gd name="connsiteX3" fmla="*/ 3615253 w 5115862"/>
              <a:gd name="connsiteY3" fmla="*/ 158113 h 3169995"/>
              <a:gd name="connsiteX4" fmla="*/ 3627206 w 5115862"/>
              <a:gd name="connsiteY4" fmla="*/ 307525 h 3169995"/>
              <a:gd name="connsiteX5" fmla="*/ 5115862 w 5115862"/>
              <a:gd name="connsiteY5" fmla="*/ 211983 h 3169995"/>
              <a:gd name="connsiteX6" fmla="*/ 5115862 w 5115862"/>
              <a:gd name="connsiteY6" fmla="*/ 3169995 h 3169995"/>
              <a:gd name="connsiteX7" fmla="*/ 62631 w 5115862"/>
              <a:gd name="connsiteY7" fmla="*/ 3169995 h 3169995"/>
              <a:gd name="connsiteX8" fmla="*/ 0 w 5115862"/>
              <a:gd name="connsiteY8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2032961 w 5115862"/>
              <a:gd name="connsiteY3" fmla="*/ 126675 h 3169995"/>
              <a:gd name="connsiteX4" fmla="*/ 3615253 w 5115862"/>
              <a:gd name="connsiteY4" fmla="*/ 158113 h 3169995"/>
              <a:gd name="connsiteX5" fmla="*/ 3627206 w 5115862"/>
              <a:gd name="connsiteY5" fmla="*/ 307525 h 3169995"/>
              <a:gd name="connsiteX6" fmla="*/ 5115862 w 5115862"/>
              <a:gd name="connsiteY6" fmla="*/ 211983 h 3169995"/>
              <a:gd name="connsiteX7" fmla="*/ 5115862 w 5115862"/>
              <a:gd name="connsiteY7" fmla="*/ 3169995 h 3169995"/>
              <a:gd name="connsiteX8" fmla="*/ 62631 w 5115862"/>
              <a:gd name="connsiteY8" fmla="*/ 3169995 h 3169995"/>
              <a:gd name="connsiteX9" fmla="*/ 0 w 5115862"/>
              <a:gd name="connsiteY9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1958330 w 5115862"/>
              <a:gd name="connsiteY3" fmla="*/ 349217 h 3169995"/>
              <a:gd name="connsiteX4" fmla="*/ 2032961 w 5115862"/>
              <a:gd name="connsiteY4" fmla="*/ 126675 h 3169995"/>
              <a:gd name="connsiteX5" fmla="*/ 3615253 w 5115862"/>
              <a:gd name="connsiteY5" fmla="*/ 158113 h 3169995"/>
              <a:gd name="connsiteX6" fmla="*/ 3627206 w 5115862"/>
              <a:gd name="connsiteY6" fmla="*/ 307525 h 3169995"/>
              <a:gd name="connsiteX7" fmla="*/ 5115862 w 5115862"/>
              <a:gd name="connsiteY7" fmla="*/ 211983 h 3169995"/>
              <a:gd name="connsiteX8" fmla="*/ 5115862 w 5115862"/>
              <a:gd name="connsiteY8" fmla="*/ 3169995 h 3169995"/>
              <a:gd name="connsiteX9" fmla="*/ 62631 w 5115862"/>
              <a:gd name="connsiteY9" fmla="*/ 3169995 h 3169995"/>
              <a:gd name="connsiteX10" fmla="*/ 0 w 5115862"/>
              <a:gd name="connsiteY10" fmla="*/ 194053 h 3169995"/>
              <a:gd name="connsiteX0" fmla="*/ 0 w 5130551"/>
              <a:gd name="connsiteY0" fmla="*/ 194053 h 3169995"/>
              <a:gd name="connsiteX1" fmla="*/ 1679236 w 5130551"/>
              <a:gd name="connsiteY1" fmla="*/ 323510 h 3169995"/>
              <a:gd name="connsiteX2" fmla="*/ 1851834 w 5130551"/>
              <a:gd name="connsiteY2" fmla="*/ 411645 h 3169995"/>
              <a:gd name="connsiteX3" fmla="*/ 1973019 w 5130551"/>
              <a:gd name="connsiteY3" fmla="*/ 349217 h 3169995"/>
              <a:gd name="connsiteX4" fmla="*/ 2047650 w 5130551"/>
              <a:gd name="connsiteY4" fmla="*/ 126675 h 3169995"/>
              <a:gd name="connsiteX5" fmla="*/ 3629942 w 5130551"/>
              <a:gd name="connsiteY5" fmla="*/ 158113 h 3169995"/>
              <a:gd name="connsiteX6" fmla="*/ 3641895 w 5130551"/>
              <a:gd name="connsiteY6" fmla="*/ 307525 h 3169995"/>
              <a:gd name="connsiteX7" fmla="*/ 5130551 w 5130551"/>
              <a:gd name="connsiteY7" fmla="*/ 211983 h 3169995"/>
              <a:gd name="connsiteX8" fmla="*/ 5130551 w 5130551"/>
              <a:gd name="connsiteY8" fmla="*/ 3169995 h 3169995"/>
              <a:gd name="connsiteX9" fmla="*/ 77320 w 5130551"/>
              <a:gd name="connsiteY9" fmla="*/ 3169995 h 3169995"/>
              <a:gd name="connsiteX10" fmla="*/ 0 w 5130551"/>
              <a:gd name="connsiteY10" fmla="*/ 194053 h 3169995"/>
              <a:gd name="connsiteX0" fmla="*/ 0 w 5130551"/>
              <a:gd name="connsiteY0" fmla="*/ 67559 h 3043501"/>
              <a:gd name="connsiteX1" fmla="*/ 1679236 w 5130551"/>
              <a:gd name="connsiteY1" fmla="*/ 197016 h 3043501"/>
              <a:gd name="connsiteX2" fmla="*/ 1851834 w 5130551"/>
              <a:gd name="connsiteY2" fmla="*/ 285151 h 3043501"/>
              <a:gd name="connsiteX3" fmla="*/ 1973019 w 5130551"/>
              <a:gd name="connsiteY3" fmla="*/ 222723 h 3043501"/>
              <a:gd name="connsiteX4" fmla="*/ 2047650 w 5130551"/>
              <a:gd name="connsiteY4" fmla="*/ 181 h 3043501"/>
              <a:gd name="connsiteX5" fmla="*/ 3629942 w 5130551"/>
              <a:gd name="connsiteY5" fmla="*/ 31619 h 3043501"/>
              <a:gd name="connsiteX6" fmla="*/ 3641895 w 5130551"/>
              <a:gd name="connsiteY6" fmla="*/ 181031 h 3043501"/>
              <a:gd name="connsiteX7" fmla="*/ 5130551 w 5130551"/>
              <a:gd name="connsiteY7" fmla="*/ 85489 h 3043501"/>
              <a:gd name="connsiteX8" fmla="*/ 5130551 w 5130551"/>
              <a:gd name="connsiteY8" fmla="*/ 3043501 h 3043501"/>
              <a:gd name="connsiteX9" fmla="*/ 77320 w 5130551"/>
              <a:gd name="connsiteY9" fmla="*/ 3043501 h 3043501"/>
              <a:gd name="connsiteX10" fmla="*/ 0 w 5130551"/>
              <a:gd name="connsiteY10" fmla="*/ 67559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469916 w 5134223"/>
              <a:gd name="connsiteY2" fmla="*/ 391648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1833473 w 5134223"/>
              <a:gd name="connsiteY5" fmla="*/ 163966 h 3043501"/>
              <a:gd name="connsiteX6" fmla="*/ 2051322 w 5134223"/>
              <a:gd name="connsiteY6" fmla="*/ 181 h 3043501"/>
              <a:gd name="connsiteX7" fmla="*/ 3633614 w 5134223"/>
              <a:gd name="connsiteY7" fmla="*/ 31619 h 3043501"/>
              <a:gd name="connsiteX8" fmla="*/ 3645567 w 5134223"/>
              <a:gd name="connsiteY8" fmla="*/ 181031 h 3043501"/>
              <a:gd name="connsiteX9" fmla="*/ 5134223 w 5134223"/>
              <a:gd name="connsiteY9" fmla="*/ 85489 h 3043501"/>
              <a:gd name="connsiteX10" fmla="*/ 5134223 w 5134223"/>
              <a:gd name="connsiteY10" fmla="*/ 3043501 h 3043501"/>
              <a:gd name="connsiteX11" fmla="*/ 80992 w 5134223"/>
              <a:gd name="connsiteY11" fmla="*/ 3043501 h 3043501"/>
              <a:gd name="connsiteX12" fmla="*/ 0 w 5134223"/>
              <a:gd name="connsiteY12" fmla="*/ 56542 h 3043501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67 h 3066326"/>
              <a:gd name="connsiteX1" fmla="*/ 1833472 w 5134223"/>
              <a:gd name="connsiteY1" fmla="*/ 32554 h 3066326"/>
              <a:gd name="connsiteX2" fmla="*/ 1862851 w 5134223"/>
              <a:gd name="connsiteY2" fmla="*/ 69278 h 3066326"/>
              <a:gd name="connsiteX3" fmla="*/ 1815111 w 5134223"/>
              <a:gd name="connsiteY3" fmla="*/ 117017 h 3066326"/>
              <a:gd name="connsiteX4" fmla="*/ 1877540 w 5134223"/>
              <a:gd name="connsiteY4" fmla="*/ 128035 h 3066326"/>
              <a:gd name="connsiteX5" fmla="*/ 1816080 w 5134223"/>
              <a:gd name="connsiteY5" fmla="*/ 191762 h 3066326"/>
              <a:gd name="connsiteX6" fmla="*/ 3306056 w 5134223"/>
              <a:gd name="connsiteY6" fmla="*/ 45149 h 3066326"/>
              <a:gd name="connsiteX7" fmla="*/ 3255510 w 5134223"/>
              <a:gd name="connsiteY7" fmla="*/ 48 h 3066326"/>
              <a:gd name="connsiteX8" fmla="*/ 3633614 w 5134223"/>
              <a:gd name="connsiteY8" fmla="*/ 54444 h 3066326"/>
              <a:gd name="connsiteX9" fmla="*/ 3645567 w 5134223"/>
              <a:gd name="connsiteY9" fmla="*/ 203856 h 3066326"/>
              <a:gd name="connsiteX10" fmla="*/ 5134223 w 5134223"/>
              <a:gd name="connsiteY10" fmla="*/ 108314 h 3066326"/>
              <a:gd name="connsiteX11" fmla="*/ 5134223 w 5134223"/>
              <a:gd name="connsiteY11" fmla="*/ 3066326 h 3066326"/>
              <a:gd name="connsiteX12" fmla="*/ 80992 w 5134223"/>
              <a:gd name="connsiteY12" fmla="*/ 3066326 h 3066326"/>
              <a:gd name="connsiteX13" fmla="*/ 0 w 5134223"/>
              <a:gd name="connsiteY13" fmla="*/ 79367 h 3066326"/>
              <a:gd name="connsiteX0" fmla="*/ 0 w 5134223"/>
              <a:gd name="connsiteY0" fmla="*/ 79373 h 3066332"/>
              <a:gd name="connsiteX1" fmla="*/ 1833472 w 5134223"/>
              <a:gd name="connsiteY1" fmla="*/ 32560 h 3066332"/>
              <a:gd name="connsiteX2" fmla="*/ 1862851 w 5134223"/>
              <a:gd name="connsiteY2" fmla="*/ 69284 h 3066332"/>
              <a:gd name="connsiteX3" fmla="*/ 1815111 w 5134223"/>
              <a:gd name="connsiteY3" fmla="*/ 117023 h 3066332"/>
              <a:gd name="connsiteX4" fmla="*/ 1877540 w 5134223"/>
              <a:gd name="connsiteY4" fmla="*/ 128041 h 3066332"/>
              <a:gd name="connsiteX5" fmla="*/ 1816080 w 5134223"/>
              <a:gd name="connsiteY5" fmla="*/ 191768 h 3066332"/>
              <a:gd name="connsiteX6" fmla="*/ 3306056 w 5134223"/>
              <a:gd name="connsiteY6" fmla="*/ 40393 h 3066332"/>
              <a:gd name="connsiteX7" fmla="*/ 3255510 w 5134223"/>
              <a:gd name="connsiteY7" fmla="*/ 54 h 3066332"/>
              <a:gd name="connsiteX8" fmla="*/ 3633614 w 5134223"/>
              <a:gd name="connsiteY8" fmla="*/ 54450 h 3066332"/>
              <a:gd name="connsiteX9" fmla="*/ 3645567 w 5134223"/>
              <a:gd name="connsiteY9" fmla="*/ 203862 h 3066332"/>
              <a:gd name="connsiteX10" fmla="*/ 5134223 w 5134223"/>
              <a:gd name="connsiteY10" fmla="*/ 108320 h 3066332"/>
              <a:gd name="connsiteX11" fmla="*/ 5134223 w 5134223"/>
              <a:gd name="connsiteY11" fmla="*/ 3066332 h 3066332"/>
              <a:gd name="connsiteX12" fmla="*/ 80992 w 5134223"/>
              <a:gd name="connsiteY12" fmla="*/ 3066332 h 3066332"/>
              <a:gd name="connsiteX13" fmla="*/ 0 w 5134223"/>
              <a:gd name="connsiteY13" fmla="*/ 79373 h 3066332"/>
              <a:gd name="connsiteX0" fmla="*/ 0 w 5134223"/>
              <a:gd name="connsiteY0" fmla="*/ 79319 h 3066278"/>
              <a:gd name="connsiteX1" fmla="*/ 1833472 w 5134223"/>
              <a:gd name="connsiteY1" fmla="*/ 32506 h 3066278"/>
              <a:gd name="connsiteX2" fmla="*/ 1862851 w 5134223"/>
              <a:gd name="connsiteY2" fmla="*/ 69230 h 3066278"/>
              <a:gd name="connsiteX3" fmla="*/ 1815111 w 5134223"/>
              <a:gd name="connsiteY3" fmla="*/ 116969 h 3066278"/>
              <a:gd name="connsiteX4" fmla="*/ 1877540 w 5134223"/>
              <a:gd name="connsiteY4" fmla="*/ 127987 h 3066278"/>
              <a:gd name="connsiteX5" fmla="*/ 1816080 w 5134223"/>
              <a:gd name="connsiteY5" fmla="*/ 191714 h 3066278"/>
              <a:gd name="connsiteX6" fmla="*/ 3306056 w 5134223"/>
              <a:gd name="connsiteY6" fmla="*/ 40339 h 3066278"/>
              <a:gd name="connsiteX7" fmla="*/ 3255510 w 5134223"/>
              <a:gd name="connsiteY7" fmla="*/ 0 h 3066278"/>
              <a:gd name="connsiteX8" fmla="*/ 3633614 w 5134223"/>
              <a:gd name="connsiteY8" fmla="*/ 54396 h 3066278"/>
              <a:gd name="connsiteX9" fmla="*/ 3645567 w 5134223"/>
              <a:gd name="connsiteY9" fmla="*/ 203808 h 3066278"/>
              <a:gd name="connsiteX10" fmla="*/ 5134223 w 5134223"/>
              <a:gd name="connsiteY10" fmla="*/ 108266 h 3066278"/>
              <a:gd name="connsiteX11" fmla="*/ 5134223 w 5134223"/>
              <a:gd name="connsiteY11" fmla="*/ 3066278 h 3066278"/>
              <a:gd name="connsiteX12" fmla="*/ 80992 w 5134223"/>
              <a:gd name="connsiteY12" fmla="*/ 3066278 h 3066278"/>
              <a:gd name="connsiteX13" fmla="*/ 0 w 5134223"/>
              <a:gd name="connsiteY13" fmla="*/ 79319 h 3066278"/>
              <a:gd name="connsiteX0" fmla="*/ 0 w 5134223"/>
              <a:gd name="connsiteY0" fmla="*/ 248388 h 3235347"/>
              <a:gd name="connsiteX1" fmla="*/ 1833472 w 5134223"/>
              <a:gd name="connsiteY1" fmla="*/ 201575 h 3235347"/>
              <a:gd name="connsiteX2" fmla="*/ 1862851 w 5134223"/>
              <a:gd name="connsiteY2" fmla="*/ 238299 h 3235347"/>
              <a:gd name="connsiteX3" fmla="*/ 1815111 w 5134223"/>
              <a:gd name="connsiteY3" fmla="*/ 286038 h 3235347"/>
              <a:gd name="connsiteX4" fmla="*/ 1877540 w 5134223"/>
              <a:gd name="connsiteY4" fmla="*/ 297056 h 3235347"/>
              <a:gd name="connsiteX5" fmla="*/ 1816080 w 5134223"/>
              <a:gd name="connsiteY5" fmla="*/ 360783 h 3235347"/>
              <a:gd name="connsiteX6" fmla="*/ 3306056 w 5134223"/>
              <a:gd name="connsiteY6" fmla="*/ 209408 h 3235347"/>
              <a:gd name="connsiteX7" fmla="*/ 3255510 w 5134223"/>
              <a:gd name="connsiteY7" fmla="*/ 0 h 3235347"/>
              <a:gd name="connsiteX8" fmla="*/ 3633614 w 5134223"/>
              <a:gd name="connsiteY8" fmla="*/ 223465 h 3235347"/>
              <a:gd name="connsiteX9" fmla="*/ 3645567 w 5134223"/>
              <a:gd name="connsiteY9" fmla="*/ 372877 h 3235347"/>
              <a:gd name="connsiteX10" fmla="*/ 5134223 w 5134223"/>
              <a:gd name="connsiteY10" fmla="*/ 277335 h 3235347"/>
              <a:gd name="connsiteX11" fmla="*/ 5134223 w 5134223"/>
              <a:gd name="connsiteY11" fmla="*/ 3235347 h 3235347"/>
              <a:gd name="connsiteX12" fmla="*/ 80992 w 5134223"/>
              <a:gd name="connsiteY12" fmla="*/ 3235347 h 3235347"/>
              <a:gd name="connsiteX13" fmla="*/ 0 w 5134223"/>
              <a:gd name="connsiteY13" fmla="*/ 248388 h 3235347"/>
              <a:gd name="connsiteX0" fmla="*/ 0 w 5134223"/>
              <a:gd name="connsiteY0" fmla="*/ 250645 h 3237604"/>
              <a:gd name="connsiteX1" fmla="*/ 1833472 w 5134223"/>
              <a:gd name="connsiteY1" fmla="*/ 203832 h 3237604"/>
              <a:gd name="connsiteX2" fmla="*/ 1862851 w 5134223"/>
              <a:gd name="connsiteY2" fmla="*/ 240556 h 3237604"/>
              <a:gd name="connsiteX3" fmla="*/ 1815111 w 5134223"/>
              <a:gd name="connsiteY3" fmla="*/ 288295 h 3237604"/>
              <a:gd name="connsiteX4" fmla="*/ 1877540 w 5134223"/>
              <a:gd name="connsiteY4" fmla="*/ 299313 h 3237604"/>
              <a:gd name="connsiteX5" fmla="*/ 1816080 w 5134223"/>
              <a:gd name="connsiteY5" fmla="*/ 363040 h 3237604"/>
              <a:gd name="connsiteX6" fmla="*/ 3306056 w 5134223"/>
              <a:gd name="connsiteY6" fmla="*/ 211665 h 3237604"/>
              <a:gd name="connsiteX7" fmla="*/ 3255510 w 5134223"/>
              <a:gd name="connsiteY7" fmla="*/ 2257 h 3237604"/>
              <a:gd name="connsiteX8" fmla="*/ 3633614 w 5134223"/>
              <a:gd name="connsiteY8" fmla="*/ 225722 h 3237604"/>
              <a:gd name="connsiteX9" fmla="*/ 3645567 w 5134223"/>
              <a:gd name="connsiteY9" fmla="*/ 375134 h 3237604"/>
              <a:gd name="connsiteX10" fmla="*/ 5134223 w 5134223"/>
              <a:gd name="connsiteY10" fmla="*/ 279592 h 3237604"/>
              <a:gd name="connsiteX11" fmla="*/ 5134223 w 5134223"/>
              <a:gd name="connsiteY11" fmla="*/ 3237604 h 3237604"/>
              <a:gd name="connsiteX12" fmla="*/ 80992 w 5134223"/>
              <a:gd name="connsiteY12" fmla="*/ 3237604 h 3237604"/>
              <a:gd name="connsiteX13" fmla="*/ 0 w 5134223"/>
              <a:gd name="connsiteY13" fmla="*/ 250645 h 3237604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84448 h 3071407"/>
              <a:gd name="connsiteX1" fmla="*/ 1833472 w 5134223"/>
              <a:gd name="connsiteY1" fmla="*/ 37635 h 3071407"/>
              <a:gd name="connsiteX2" fmla="*/ 1862851 w 5134223"/>
              <a:gd name="connsiteY2" fmla="*/ 74359 h 3071407"/>
              <a:gd name="connsiteX3" fmla="*/ 1815111 w 5134223"/>
              <a:gd name="connsiteY3" fmla="*/ 122098 h 3071407"/>
              <a:gd name="connsiteX4" fmla="*/ 1877540 w 5134223"/>
              <a:gd name="connsiteY4" fmla="*/ 133116 h 3071407"/>
              <a:gd name="connsiteX5" fmla="*/ 1816080 w 5134223"/>
              <a:gd name="connsiteY5" fmla="*/ 196843 h 3071407"/>
              <a:gd name="connsiteX6" fmla="*/ 3306056 w 5134223"/>
              <a:gd name="connsiteY6" fmla="*/ 45468 h 3071407"/>
              <a:gd name="connsiteX7" fmla="*/ 3255511 w 5134223"/>
              <a:gd name="connsiteY7" fmla="*/ 7510 h 3071407"/>
              <a:gd name="connsiteX8" fmla="*/ 3633614 w 5134223"/>
              <a:gd name="connsiteY8" fmla="*/ 59525 h 3071407"/>
              <a:gd name="connsiteX9" fmla="*/ 3645567 w 5134223"/>
              <a:gd name="connsiteY9" fmla="*/ 208937 h 3071407"/>
              <a:gd name="connsiteX10" fmla="*/ 5134223 w 5134223"/>
              <a:gd name="connsiteY10" fmla="*/ 113395 h 3071407"/>
              <a:gd name="connsiteX11" fmla="*/ 5134223 w 5134223"/>
              <a:gd name="connsiteY11" fmla="*/ 3071407 h 3071407"/>
              <a:gd name="connsiteX12" fmla="*/ 80992 w 5134223"/>
              <a:gd name="connsiteY12" fmla="*/ 3071407 h 3071407"/>
              <a:gd name="connsiteX13" fmla="*/ 0 w 5134223"/>
              <a:gd name="connsiteY13" fmla="*/ 84448 h 3071407"/>
              <a:gd name="connsiteX0" fmla="*/ 0 w 5134223"/>
              <a:gd name="connsiteY0" fmla="*/ 78763 h 3065722"/>
              <a:gd name="connsiteX1" fmla="*/ 1833472 w 5134223"/>
              <a:gd name="connsiteY1" fmla="*/ 31950 h 3065722"/>
              <a:gd name="connsiteX2" fmla="*/ 1862851 w 5134223"/>
              <a:gd name="connsiteY2" fmla="*/ 68674 h 3065722"/>
              <a:gd name="connsiteX3" fmla="*/ 1815111 w 5134223"/>
              <a:gd name="connsiteY3" fmla="*/ 116413 h 3065722"/>
              <a:gd name="connsiteX4" fmla="*/ 1877540 w 5134223"/>
              <a:gd name="connsiteY4" fmla="*/ 127431 h 3065722"/>
              <a:gd name="connsiteX5" fmla="*/ 1816080 w 5134223"/>
              <a:gd name="connsiteY5" fmla="*/ 191158 h 3065722"/>
              <a:gd name="connsiteX6" fmla="*/ 3306056 w 5134223"/>
              <a:gd name="connsiteY6" fmla="*/ 39783 h 3065722"/>
              <a:gd name="connsiteX7" fmla="*/ 3255511 w 5134223"/>
              <a:gd name="connsiteY7" fmla="*/ 1825 h 3065722"/>
              <a:gd name="connsiteX8" fmla="*/ 3633614 w 5134223"/>
              <a:gd name="connsiteY8" fmla="*/ 53840 h 3065722"/>
              <a:gd name="connsiteX9" fmla="*/ 3645567 w 5134223"/>
              <a:gd name="connsiteY9" fmla="*/ 203252 h 3065722"/>
              <a:gd name="connsiteX10" fmla="*/ 5134223 w 5134223"/>
              <a:gd name="connsiteY10" fmla="*/ 107710 h 3065722"/>
              <a:gd name="connsiteX11" fmla="*/ 5134223 w 5134223"/>
              <a:gd name="connsiteY11" fmla="*/ 3065722 h 3065722"/>
              <a:gd name="connsiteX12" fmla="*/ 80992 w 5134223"/>
              <a:gd name="connsiteY12" fmla="*/ 3065722 h 3065722"/>
              <a:gd name="connsiteX13" fmla="*/ 0 w 5134223"/>
              <a:gd name="connsiteY13" fmla="*/ 78763 h 306572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3645567 w 5134223"/>
              <a:gd name="connsiteY9" fmla="*/ 2492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5112417 w 5134223"/>
              <a:gd name="connsiteY9" fmla="*/ 587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33482 h 3120441"/>
              <a:gd name="connsiteX1" fmla="*/ 1833472 w 5134223"/>
              <a:gd name="connsiteY1" fmla="*/ 86669 h 3120441"/>
              <a:gd name="connsiteX2" fmla="*/ 1862851 w 5134223"/>
              <a:gd name="connsiteY2" fmla="*/ 123393 h 3120441"/>
              <a:gd name="connsiteX3" fmla="*/ 1815111 w 5134223"/>
              <a:gd name="connsiteY3" fmla="*/ 171132 h 3120441"/>
              <a:gd name="connsiteX4" fmla="*/ 1877540 w 5134223"/>
              <a:gd name="connsiteY4" fmla="*/ 182150 h 3120441"/>
              <a:gd name="connsiteX5" fmla="*/ 1816080 w 5134223"/>
              <a:gd name="connsiteY5" fmla="*/ 245877 h 3120441"/>
              <a:gd name="connsiteX6" fmla="*/ 3306056 w 5134223"/>
              <a:gd name="connsiteY6" fmla="*/ 94502 h 3120441"/>
              <a:gd name="connsiteX7" fmla="*/ 3255511 w 5134223"/>
              <a:gd name="connsiteY7" fmla="*/ 56544 h 3120441"/>
              <a:gd name="connsiteX8" fmla="*/ 5117132 w 5134223"/>
              <a:gd name="connsiteY8" fmla="*/ 6165 h 3120441"/>
              <a:gd name="connsiteX9" fmla="*/ 5112417 w 5134223"/>
              <a:gd name="connsiteY9" fmla="*/ 67471 h 3120441"/>
              <a:gd name="connsiteX10" fmla="*/ 5134223 w 5134223"/>
              <a:gd name="connsiteY10" fmla="*/ 162429 h 3120441"/>
              <a:gd name="connsiteX11" fmla="*/ 5134223 w 5134223"/>
              <a:gd name="connsiteY11" fmla="*/ 3120441 h 3120441"/>
              <a:gd name="connsiteX12" fmla="*/ 80992 w 5134223"/>
              <a:gd name="connsiteY12" fmla="*/ 3120441 h 3120441"/>
              <a:gd name="connsiteX13" fmla="*/ 0 w 5134223"/>
              <a:gd name="connsiteY13" fmla="*/ 133482 h 3120441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12417 w 5136604"/>
              <a:gd name="connsiteY9" fmla="*/ 61306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80992 w 5186619"/>
              <a:gd name="connsiteY12" fmla="*/ 3114276 h 3114276"/>
              <a:gd name="connsiteX13" fmla="*/ 0 w 5186619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80992 w 5186619"/>
              <a:gd name="connsiteY13" fmla="*/ 3114276 h 3114276"/>
              <a:gd name="connsiteX14" fmla="*/ 0 w 5186619"/>
              <a:gd name="connsiteY14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2924548 h 3114276"/>
              <a:gd name="connsiteX14" fmla="*/ 80992 w 5186619"/>
              <a:gd name="connsiteY14" fmla="*/ 3114276 h 3114276"/>
              <a:gd name="connsiteX15" fmla="*/ 0 w 5186619"/>
              <a:gd name="connsiteY15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12659 w 5186619"/>
              <a:gd name="connsiteY13" fmla="*/ 2986461 h 3114276"/>
              <a:gd name="connsiteX14" fmla="*/ 3355521 w 5186619"/>
              <a:gd name="connsiteY14" fmla="*/ 2924548 h 3114276"/>
              <a:gd name="connsiteX15" fmla="*/ 80992 w 5186619"/>
              <a:gd name="connsiteY15" fmla="*/ 3114276 h 3114276"/>
              <a:gd name="connsiteX16" fmla="*/ 0 w 5186619"/>
              <a:gd name="connsiteY16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3017417 h 3114276"/>
              <a:gd name="connsiteX14" fmla="*/ 3312659 w 5186619"/>
              <a:gd name="connsiteY14" fmla="*/ 2986461 h 3114276"/>
              <a:gd name="connsiteX15" fmla="*/ 3355521 w 5186619"/>
              <a:gd name="connsiteY15" fmla="*/ 2924548 h 3114276"/>
              <a:gd name="connsiteX16" fmla="*/ 80992 w 5186619"/>
              <a:gd name="connsiteY16" fmla="*/ 3114276 h 3114276"/>
              <a:gd name="connsiteX17" fmla="*/ 0 w 5186619"/>
              <a:gd name="connsiteY17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03134 w 5186619"/>
              <a:gd name="connsiteY13" fmla="*/ 3065042 h 3114276"/>
              <a:gd name="connsiteX14" fmla="*/ 3355521 w 5186619"/>
              <a:gd name="connsiteY14" fmla="*/ 3017417 h 3114276"/>
              <a:gd name="connsiteX15" fmla="*/ 3312659 w 5186619"/>
              <a:gd name="connsiteY15" fmla="*/ 2986461 h 3114276"/>
              <a:gd name="connsiteX16" fmla="*/ 3355521 w 5186619"/>
              <a:gd name="connsiteY16" fmla="*/ 2924548 h 3114276"/>
              <a:gd name="connsiteX17" fmla="*/ 80992 w 5186619"/>
              <a:gd name="connsiteY17" fmla="*/ 3114276 h 3114276"/>
              <a:gd name="connsiteX18" fmla="*/ 0 w 5186619"/>
              <a:gd name="connsiteY18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48377 w 5186619"/>
              <a:gd name="connsiteY13" fmla="*/ 3086473 h 3114276"/>
              <a:gd name="connsiteX14" fmla="*/ 3303134 w 5186619"/>
              <a:gd name="connsiteY14" fmla="*/ 3065042 h 3114276"/>
              <a:gd name="connsiteX15" fmla="*/ 3355521 w 5186619"/>
              <a:gd name="connsiteY15" fmla="*/ 3017417 h 3114276"/>
              <a:gd name="connsiteX16" fmla="*/ 3312659 w 5186619"/>
              <a:gd name="connsiteY16" fmla="*/ 2986461 h 3114276"/>
              <a:gd name="connsiteX17" fmla="*/ 3355521 w 5186619"/>
              <a:gd name="connsiteY17" fmla="*/ 2924548 h 3114276"/>
              <a:gd name="connsiteX18" fmla="*/ 80992 w 5186619"/>
              <a:gd name="connsiteY18" fmla="*/ 3114276 h 3114276"/>
              <a:gd name="connsiteX19" fmla="*/ 0 w 5186619"/>
              <a:gd name="connsiteY19" fmla="*/ 127317 h 3114276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36480"/>
              <a:gd name="connsiteX1" fmla="*/ 1833472 w 5186619"/>
              <a:gd name="connsiteY1" fmla="*/ 80504 h 3136480"/>
              <a:gd name="connsiteX2" fmla="*/ 1862851 w 5186619"/>
              <a:gd name="connsiteY2" fmla="*/ 117228 h 3136480"/>
              <a:gd name="connsiteX3" fmla="*/ 1815111 w 5186619"/>
              <a:gd name="connsiteY3" fmla="*/ 164967 h 3136480"/>
              <a:gd name="connsiteX4" fmla="*/ 1877540 w 5186619"/>
              <a:gd name="connsiteY4" fmla="*/ 175985 h 3136480"/>
              <a:gd name="connsiteX5" fmla="*/ 1816080 w 5186619"/>
              <a:gd name="connsiteY5" fmla="*/ 239712 h 3136480"/>
              <a:gd name="connsiteX6" fmla="*/ 3306056 w 5186619"/>
              <a:gd name="connsiteY6" fmla="*/ 88337 h 3136480"/>
              <a:gd name="connsiteX7" fmla="*/ 3255511 w 5186619"/>
              <a:gd name="connsiteY7" fmla="*/ 50379 h 3136480"/>
              <a:gd name="connsiteX8" fmla="*/ 5117132 w 5186619"/>
              <a:gd name="connsiteY8" fmla="*/ 0 h 3136480"/>
              <a:gd name="connsiteX9" fmla="*/ 5121942 w 5186619"/>
              <a:gd name="connsiteY9" fmla="*/ 239899 h 3136480"/>
              <a:gd name="connsiteX10" fmla="*/ 5136604 w 5186619"/>
              <a:gd name="connsiteY10" fmla="*/ 803964 h 3136480"/>
              <a:gd name="connsiteX11" fmla="*/ 5186610 w 5186619"/>
              <a:gd name="connsiteY11" fmla="*/ 3064270 h 3136480"/>
              <a:gd name="connsiteX12" fmla="*/ 3338852 w 5186619"/>
              <a:gd name="connsiteY12" fmla="*/ 3115048 h 3136480"/>
              <a:gd name="connsiteX13" fmla="*/ 3348377 w 5186619"/>
              <a:gd name="connsiteY13" fmla="*/ 3086473 h 3136480"/>
              <a:gd name="connsiteX14" fmla="*/ 3303134 w 5186619"/>
              <a:gd name="connsiteY14" fmla="*/ 3065042 h 3136480"/>
              <a:gd name="connsiteX15" fmla="*/ 3355521 w 5186619"/>
              <a:gd name="connsiteY15" fmla="*/ 3017417 h 3136480"/>
              <a:gd name="connsiteX16" fmla="*/ 3312659 w 5186619"/>
              <a:gd name="connsiteY16" fmla="*/ 2986461 h 3136480"/>
              <a:gd name="connsiteX17" fmla="*/ 3355521 w 5186619"/>
              <a:gd name="connsiteY17" fmla="*/ 2924548 h 3136480"/>
              <a:gd name="connsiteX18" fmla="*/ 1888671 w 5186619"/>
              <a:gd name="connsiteY18" fmla="*/ 3095998 h 3136480"/>
              <a:gd name="connsiteX19" fmla="*/ 1960109 w 5186619"/>
              <a:gd name="connsiteY19" fmla="*/ 3136480 h 3136480"/>
              <a:gd name="connsiteX20" fmla="*/ 80992 w 5186619"/>
              <a:gd name="connsiteY20" fmla="*/ 3114276 h 3136480"/>
              <a:gd name="connsiteX21" fmla="*/ 0 w 5186619"/>
              <a:gd name="connsiteY21" fmla="*/ 127317 h 3136480"/>
              <a:gd name="connsiteX0" fmla="*/ 0 w 5186619"/>
              <a:gd name="connsiteY0" fmla="*/ 127317 h 3150869"/>
              <a:gd name="connsiteX1" fmla="*/ 1833472 w 5186619"/>
              <a:gd name="connsiteY1" fmla="*/ 80504 h 3150869"/>
              <a:gd name="connsiteX2" fmla="*/ 1862851 w 5186619"/>
              <a:gd name="connsiteY2" fmla="*/ 117228 h 3150869"/>
              <a:gd name="connsiteX3" fmla="*/ 1815111 w 5186619"/>
              <a:gd name="connsiteY3" fmla="*/ 164967 h 3150869"/>
              <a:gd name="connsiteX4" fmla="*/ 1877540 w 5186619"/>
              <a:gd name="connsiteY4" fmla="*/ 175985 h 3150869"/>
              <a:gd name="connsiteX5" fmla="*/ 1816080 w 5186619"/>
              <a:gd name="connsiteY5" fmla="*/ 239712 h 3150869"/>
              <a:gd name="connsiteX6" fmla="*/ 3306056 w 5186619"/>
              <a:gd name="connsiteY6" fmla="*/ 88337 h 3150869"/>
              <a:gd name="connsiteX7" fmla="*/ 3255511 w 5186619"/>
              <a:gd name="connsiteY7" fmla="*/ 50379 h 3150869"/>
              <a:gd name="connsiteX8" fmla="*/ 5117132 w 5186619"/>
              <a:gd name="connsiteY8" fmla="*/ 0 h 3150869"/>
              <a:gd name="connsiteX9" fmla="*/ 5121942 w 5186619"/>
              <a:gd name="connsiteY9" fmla="*/ 239899 h 3150869"/>
              <a:gd name="connsiteX10" fmla="*/ 5136604 w 5186619"/>
              <a:gd name="connsiteY10" fmla="*/ 803964 h 3150869"/>
              <a:gd name="connsiteX11" fmla="*/ 5186610 w 5186619"/>
              <a:gd name="connsiteY11" fmla="*/ 3064270 h 3150869"/>
              <a:gd name="connsiteX12" fmla="*/ 3338852 w 5186619"/>
              <a:gd name="connsiteY12" fmla="*/ 3115048 h 3150869"/>
              <a:gd name="connsiteX13" fmla="*/ 3348377 w 5186619"/>
              <a:gd name="connsiteY13" fmla="*/ 3086473 h 3150869"/>
              <a:gd name="connsiteX14" fmla="*/ 3303134 w 5186619"/>
              <a:gd name="connsiteY14" fmla="*/ 3065042 h 3150869"/>
              <a:gd name="connsiteX15" fmla="*/ 3355521 w 5186619"/>
              <a:gd name="connsiteY15" fmla="*/ 3017417 h 3150869"/>
              <a:gd name="connsiteX16" fmla="*/ 3312659 w 5186619"/>
              <a:gd name="connsiteY16" fmla="*/ 2986461 h 3150869"/>
              <a:gd name="connsiteX17" fmla="*/ 3355521 w 5186619"/>
              <a:gd name="connsiteY17" fmla="*/ 2924548 h 3150869"/>
              <a:gd name="connsiteX18" fmla="*/ 1888671 w 5186619"/>
              <a:gd name="connsiteY18" fmla="*/ 3095998 h 3150869"/>
              <a:gd name="connsiteX19" fmla="*/ 1960109 w 5186619"/>
              <a:gd name="connsiteY19" fmla="*/ 3136480 h 3150869"/>
              <a:gd name="connsiteX20" fmla="*/ 1814852 w 5186619"/>
              <a:gd name="connsiteY20" fmla="*/ 3150767 h 3150869"/>
              <a:gd name="connsiteX21" fmla="*/ 80992 w 5186619"/>
              <a:gd name="connsiteY21" fmla="*/ 3114276 h 3150869"/>
              <a:gd name="connsiteX22" fmla="*/ 0 w 5186619"/>
              <a:gd name="connsiteY22" fmla="*/ 127317 h 3150869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88671 w 5186619"/>
              <a:gd name="connsiteY18" fmla="*/ 3095998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93434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767"/>
              <a:gd name="connsiteX1" fmla="*/ 1833472 w 5186619"/>
              <a:gd name="connsiteY1" fmla="*/ 80504 h 3150767"/>
              <a:gd name="connsiteX2" fmla="*/ 1862851 w 5186619"/>
              <a:gd name="connsiteY2" fmla="*/ 117228 h 3150767"/>
              <a:gd name="connsiteX3" fmla="*/ 1815111 w 5186619"/>
              <a:gd name="connsiteY3" fmla="*/ 164967 h 3150767"/>
              <a:gd name="connsiteX4" fmla="*/ 1877540 w 5186619"/>
              <a:gd name="connsiteY4" fmla="*/ 175985 h 3150767"/>
              <a:gd name="connsiteX5" fmla="*/ 1816080 w 5186619"/>
              <a:gd name="connsiteY5" fmla="*/ 239712 h 3150767"/>
              <a:gd name="connsiteX6" fmla="*/ 3306056 w 5186619"/>
              <a:gd name="connsiteY6" fmla="*/ 88337 h 3150767"/>
              <a:gd name="connsiteX7" fmla="*/ 3255511 w 5186619"/>
              <a:gd name="connsiteY7" fmla="*/ 50379 h 3150767"/>
              <a:gd name="connsiteX8" fmla="*/ 5117132 w 5186619"/>
              <a:gd name="connsiteY8" fmla="*/ 0 h 3150767"/>
              <a:gd name="connsiteX9" fmla="*/ 5121942 w 5186619"/>
              <a:gd name="connsiteY9" fmla="*/ 239899 h 3150767"/>
              <a:gd name="connsiteX10" fmla="*/ 5136604 w 5186619"/>
              <a:gd name="connsiteY10" fmla="*/ 803964 h 3150767"/>
              <a:gd name="connsiteX11" fmla="*/ 5186610 w 5186619"/>
              <a:gd name="connsiteY11" fmla="*/ 3064270 h 3150767"/>
              <a:gd name="connsiteX12" fmla="*/ 3338852 w 5186619"/>
              <a:gd name="connsiteY12" fmla="*/ 3115048 h 3150767"/>
              <a:gd name="connsiteX13" fmla="*/ 3348377 w 5186619"/>
              <a:gd name="connsiteY13" fmla="*/ 3086473 h 3150767"/>
              <a:gd name="connsiteX14" fmla="*/ 3303134 w 5186619"/>
              <a:gd name="connsiteY14" fmla="*/ 3065042 h 3150767"/>
              <a:gd name="connsiteX15" fmla="*/ 3355521 w 5186619"/>
              <a:gd name="connsiteY15" fmla="*/ 3017417 h 3150767"/>
              <a:gd name="connsiteX16" fmla="*/ 3312659 w 5186619"/>
              <a:gd name="connsiteY16" fmla="*/ 2986461 h 3150767"/>
              <a:gd name="connsiteX17" fmla="*/ 3355521 w 5186619"/>
              <a:gd name="connsiteY17" fmla="*/ 2924548 h 3150767"/>
              <a:gd name="connsiteX18" fmla="*/ 1874383 w 5186619"/>
              <a:gd name="connsiteY18" fmla="*/ 3100761 h 3150767"/>
              <a:gd name="connsiteX19" fmla="*/ 1948203 w 5186619"/>
              <a:gd name="connsiteY19" fmla="*/ 3131718 h 3150767"/>
              <a:gd name="connsiteX20" fmla="*/ 1893434 w 5186619"/>
              <a:gd name="connsiteY20" fmla="*/ 3150767 h 3150767"/>
              <a:gd name="connsiteX21" fmla="*/ 80992 w 5186619"/>
              <a:gd name="connsiteY21" fmla="*/ 3114276 h 3150767"/>
              <a:gd name="connsiteX22" fmla="*/ 0 w 5186619"/>
              <a:gd name="connsiteY22" fmla="*/ 127317 h 3150767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74383 w 5186619"/>
              <a:gd name="connsiteY18" fmla="*/ 3100761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98583 w 5193760"/>
              <a:gd name="connsiteY2" fmla="*/ 86272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27158 w 5193760"/>
              <a:gd name="connsiteY2" fmla="*/ 95797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10477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22371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28710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200001"/>
              <a:gd name="connsiteX1" fmla="*/ 1828710 w 5193760"/>
              <a:gd name="connsiteY1" fmla="*/ 80504 h 3200001"/>
              <a:gd name="connsiteX2" fmla="*/ 1879521 w 5193760"/>
              <a:gd name="connsiteY2" fmla="*/ 107704 h 3200001"/>
              <a:gd name="connsiteX3" fmla="*/ 1824636 w 5193760"/>
              <a:gd name="connsiteY3" fmla="*/ 162586 h 3200001"/>
              <a:gd name="connsiteX4" fmla="*/ 1887065 w 5193760"/>
              <a:gd name="connsiteY4" fmla="*/ 180748 h 3200001"/>
              <a:gd name="connsiteX5" fmla="*/ 1830367 w 5193760"/>
              <a:gd name="connsiteY5" fmla="*/ 230187 h 3200001"/>
              <a:gd name="connsiteX6" fmla="*/ 3289388 w 5193760"/>
              <a:gd name="connsiteY6" fmla="*/ 85956 h 3200001"/>
              <a:gd name="connsiteX7" fmla="*/ 3255511 w 5193760"/>
              <a:gd name="connsiteY7" fmla="*/ 50379 h 3200001"/>
              <a:gd name="connsiteX8" fmla="*/ 5117132 w 5193760"/>
              <a:gd name="connsiteY8" fmla="*/ 0 h 3200001"/>
              <a:gd name="connsiteX9" fmla="*/ 5121942 w 5193760"/>
              <a:gd name="connsiteY9" fmla="*/ 239899 h 3200001"/>
              <a:gd name="connsiteX10" fmla="*/ 5136604 w 5193760"/>
              <a:gd name="connsiteY10" fmla="*/ 803964 h 3200001"/>
              <a:gd name="connsiteX11" fmla="*/ 5193753 w 5193760"/>
              <a:gd name="connsiteY11" fmla="*/ 3071413 h 3200001"/>
              <a:gd name="connsiteX12" fmla="*/ 3319804 w 5193760"/>
              <a:gd name="connsiteY12" fmla="*/ 3115048 h 3200001"/>
              <a:gd name="connsiteX13" fmla="*/ 3348377 w 5193760"/>
              <a:gd name="connsiteY13" fmla="*/ 3086473 h 3200001"/>
              <a:gd name="connsiteX14" fmla="*/ 3295990 w 5193760"/>
              <a:gd name="connsiteY14" fmla="*/ 3067423 h 3200001"/>
              <a:gd name="connsiteX15" fmla="*/ 3355521 w 5193760"/>
              <a:gd name="connsiteY15" fmla="*/ 3017417 h 3200001"/>
              <a:gd name="connsiteX16" fmla="*/ 3307897 w 5193760"/>
              <a:gd name="connsiteY16" fmla="*/ 2984080 h 3200001"/>
              <a:gd name="connsiteX17" fmla="*/ 3355521 w 5193760"/>
              <a:gd name="connsiteY17" fmla="*/ 2924548 h 3200001"/>
              <a:gd name="connsiteX18" fmla="*/ 1881527 w 5193760"/>
              <a:gd name="connsiteY18" fmla="*/ 3098380 h 3200001"/>
              <a:gd name="connsiteX19" fmla="*/ 1948203 w 5193760"/>
              <a:gd name="connsiteY19" fmla="*/ 3131718 h 3200001"/>
              <a:gd name="connsiteX20" fmla="*/ 1902959 w 5193760"/>
              <a:gd name="connsiteY20" fmla="*/ 3153149 h 3200001"/>
              <a:gd name="connsiteX21" fmla="*/ 78610 w 5193760"/>
              <a:gd name="connsiteY21" fmla="*/ 3200001 h 3200001"/>
              <a:gd name="connsiteX22" fmla="*/ 0 w 5193760"/>
              <a:gd name="connsiteY22" fmla="*/ 127317 h 32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93760" h="3200001">
                <a:moveTo>
                  <a:pt x="0" y="127317"/>
                </a:moveTo>
                <a:lnTo>
                  <a:pt x="1828710" y="80504"/>
                </a:lnTo>
                <a:cubicBezTo>
                  <a:pt x="1854027" y="93354"/>
                  <a:pt x="1857786" y="98457"/>
                  <a:pt x="1879521" y="107704"/>
                </a:cubicBezTo>
                <a:cubicBezTo>
                  <a:pt x="1849039" y="136531"/>
                  <a:pt x="1863791" y="122254"/>
                  <a:pt x="1824636" y="162586"/>
                </a:cubicBezTo>
                <a:cubicBezTo>
                  <a:pt x="1859596" y="172599"/>
                  <a:pt x="1864368" y="176063"/>
                  <a:pt x="1887065" y="180748"/>
                </a:cubicBezTo>
                <a:cubicBezTo>
                  <a:pt x="1874778" y="199621"/>
                  <a:pt x="1863522" y="193027"/>
                  <a:pt x="1830367" y="230187"/>
                </a:cubicBezTo>
                <a:lnTo>
                  <a:pt x="3289388" y="85956"/>
                </a:lnTo>
                <a:cubicBezTo>
                  <a:pt x="3281247" y="66307"/>
                  <a:pt x="3277119" y="75023"/>
                  <a:pt x="3255511" y="50379"/>
                </a:cubicBezTo>
                <a:cubicBezTo>
                  <a:pt x="3445835" y="40022"/>
                  <a:pt x="5073156" y="4530"/>
                  <a:pt x="5117132" y="0"/>
                </a:cubicBezTo>
                <a:cubicBezTo>
                  <a:pt x="5113898" y="26780"/>
                  <a:pt x="5115272" y="77151"/>
                  <a:pt x="5121942" y="239899"/>
                </a:cubicBezTo>
                <a:cubicBezTo>
                  <a:pt x="5122066" y="535077"/>
                  <a:pt x="5131717" y="615942"/>
                  <a:pt x="5136604" y="803964"/>
                </a:cubicBezTo>
                <a:cubicBezTo>
                  <a:pt x="5135810" y="1574068"/>
                  <a:pt x="5194547" y="2301309"/>
                  <a:pt x="5193753" y="3071413"/>
                </a:cubicBezTo>
                <a:cubicBezTo>
                  <a:pt x="4694515" y="3089927"/>
                  <a:pt x="4119080" y="3108441"/>
                  <a:pt x="3319804" y="3115048"/>
                </a:cubicBezTo>
                <a:cubicBezTo>
                  <a:pt x="3321010" y="3104064"/>
                  <a:pt x="3337662" y="3102744"/>
                  <a:pt x="3348377" y="3086473"/>
                </a:cubicBezTo>
                <a:cubicBezTo>
                  <a:pt x="3335281" y="3082108"/>
                  <a:pt x="3335678" y="3088061"/>
                  <a:pt x="3295990" y="3067423"/>
                </a:cubicBezTo>
                <a:cubicBezTo>
                  <a:pt x="3320596" y="3044403"/>
                  <a:pt x="3317818" y="3049167"/>
                  <a:pt x="3355521" y="3017417"/>
                </a:cubicBezTo>
                <a:cubicBezTo>
                  <a:pt x="3333693" y="3009480"/>
                  <a:pt x="3346790" y="3028927"/>
                  <a:pt x="3307897" y="2984080"/>
                </a:cubicBezTo>
                <a:cubicBezTo>
                  <a:pt x="3333298" y="2955902"/>
                  <a:pt x="3335729" y="2979843"/>
                  <a:pt x="3355521" y="2924548"/>
                </a:cubicBezTo>
                <a:cubicBezTo>
                  <a:pt x="2864190" y="2999160"/>
                  <a:pt x="2372858" y="3040436"/>
                  <a:pt x="1881527" y="3098380"/>
                </a:cubicBezTo>
                <a:cubicBezTo>
                  <a:pt x="1929946" y="3126955"/>
                  <a:pt x="1883115" y="3115050"/>
                  <a:pt x="1948203" y="3131718"/>
                </a:cubicBezTo>
                <a:cubicBezTo>
                  <a:pt x="1889466" y="3139655"/>
                  <a:pt x="1918834" y="3147593"/>
                  <a:pt x="1902959" y="3153149"/>
                </a:cubicBezTo>
                <a:lnTo>
                  <a:pt x="78610" y="3200001"/>
                </a:lnTo>
                <a:lnTo>
                  <a:pt x="0" y="1273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noFill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AECBD6E-EC3F-6295-699E-3E210DE384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7469" r="674" b="14457"/>
          <a:stretch/>
        </p:blipFill>
        <p:spPr bwMode="auto">
          <a:xfrm rot="21219411">
            <a:off x="7007324" y="2405822"/>
            <a:ext cx="2845212" cy="1608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46D87A6-9DF7-6A54-3DBB-1574AE29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53572"/>
            <a:ext cx="853514" cy="8047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F8A37B6-E8B2-9B6A-5243-7C94CE18C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49496">
            <a:off x="8566314" y="3941326"/>
            <a:ext cx="2871090" cy="19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42" y="1180517"/>
            <a:ext cx="4778103" cy="48437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4" y="906461"/>
            <a:ext cx="6085960" cy="15936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2" y="2441300"/>
            <a:ext cx="6159113" cy="12269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6" y="3652921"/>
            <a:ext cx="6085960" cy="148847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1409432" y="1161245"/>
            <a:ext cx="4686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97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 escuelas </a:t>
            </a:r>
            <a:r>
              <a:rPr lang="es-ES" sz="1600" b="1" dirty="0" smtClean="0">
                <a:solidFill>
                  <a:srgbClr val="002060"/>
                </a:solidFill>
                <a:latin typeface="Montserrat" panose="00000500000000000000" pitchFamily="50" charset="0"/>
              </a:rPr>
              <a:t>desarrollan 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una estrategia de educación mediada a través de las TIC</a:t>
            </a: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246369" y="154333"/>
            <a:ext cx="1059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B050"/>
                </a:solidFill>
                <a:latin typeface="Montserrat" panose="00000500000000000000"/>
              </a:rPr>
              <a:t>EDUCACIÓN MEDIADA A TRAVÉS DE TECNOLOGÍAS DE LA INFORMACIÓN Y LAS COMUNICACIONES-TIC´S</a:t>
            </a:r>
            <a:endParaRPr lang="es-CO" sz="2400" b="1" dirty="0">
              <a:solidFill>
                <a:srgbClr val="00B050"/>
              </a:solidFill>
              <a:latin typeface="Montserrat" panose="0000050000000000000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2F88C44-4015-41E0-A285-7A8B215863E0}"/>
              </a:ext>
            </a:extLst>
          </p:cNvPr>
          <p:cNvSpPr txBox="1"/>
          <p:nvPr/>
        </p:nvSpPr>
        <p:spPr>
          <a:xfrm>
            <a:off x="1266068" y="2609052"/>
            <a:ext cx="5013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12,300 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Terminales Tecnológicas entregadas a las escuelas para uso educativo.</a:t>
            </a:r>
            <a:endParaRPr lang="es-CO" sz="1600" b="1" dirty="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584935B-3C84-4E2B-B823-5DADDE14F091}"/>
              </a:ext>
            </a:extLst>
          </p:cNvPr>
          <p:cNvSpPr txBox="1"/>
          <p:nvPr/>
        </p:nvSpPr>
        <p:spPr>
          <a:xfrm>
            <a:off x="1266068" y="3761866"/>
            <a:ext cx="5013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b="1" dirty="0" smtClean="0">
                <a:solidFill>
                  <a:srgbClr val="002060"/>
                </a:solidFill>
                <a:latin typeface="Montserrat" panose="00000500000000000000" pitchFamily="50" charset="0"/>
              </a:rPr>
              <a:t>2 </a:t>
            </a:r>
            <a:r>
              <a:rPr lang="es-CO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escuelas con dotación de herramientas tecnológicas para el 100% de sus estudiantes (IEO San Felipe Neri – IEO de Islas de Rosario)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solidFill>
                  <a:srgbClr val="002060"/>
                </a:solidFill>
                <a:latin typeface="Montserrat "/>
              </a:rPr>
              <a:t>. </a:t>
            </a:r>
            <a:endParaRPr lang="es-CO" sz="2000" dirty="0">
              <a:solidFill>
                <a:srgbClr val="002060"/>
              </a:solidFill>
              <a:latin typeface="Montserrat 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0" y="3744457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9" y="2448649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9" y="-30948"/>
            <a:ext cx="3363830" cy="1104947"/>
          </a:xfrm>
          <a:prstGeom prst="rect">
            <a:avLst/>
          </a:prstGeom>
        </p:spPr>
      </p:pic>
      <p:sp>
        <p:nvSpPr>
          <p:cNvPr id="18" name="Rectángulo 2">
            <a:extLst>
              <a:ext uri="{FF2B5EF4-FFF2-40B4-BE49-F238E27FC236}">
                <a16:creationId xmlns:a16="http://schemas.microsoft.com/office/drawing/2014/main" xmlns="" id="{CCBC88D4-6C15-F440-D795-9D3B652D10CF}"/>
              </a:ext>
            </a:extLst>
          </p:cNvPr>
          <p:cNvSpPr/>
          <p:nvPr/>
        </p:nvSpPr>
        <p:spPr>
          <a:xfrm>
            <a:off x="7605852" y="1532964"/>
            <a:ext cx="3824147" cy="3953435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ABC4BE7-41A7-BDF7-5BD5-C73D122CC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6" y="5114629"/>
            <a:ext cx="6085960" cy="15890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25E9461-C969-CB2A-F123-83ED66031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9" y="5371901"/>
            <a:ext cx="1163063" cy="11630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4645100-8F0B-DCDC-2147-09A92D050E1A}"/>
              </a:ext>
            </a:extLst>
          </p:cNvPr>
          <p:cNvSpPr txBox="1"/>
          <p:nvPr/>
        </p:nvSpPr>
        <p:spPr>
          <a:xfrm>
            <a:off x="1446102" y="5592250"/>
            <a:ext cx="4649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08 Laboratorios STEM.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b="1" dirty="0" smtClean="0">
                <a:solidFill>
                  <a:srgbClr val="002060"/>
                </a:solidFill>
                <a:latin typeface="Montserrat" panose="00000500000000000000" pitchFamily="50" charset="0"/>
              </a:rPr>
              <a:t>04 </a:t>
            </a:r>
            <a:r>
              <a:rPr lang="es-CO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Laboratorios de Innovación.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1946">
            <a:off x="7974502" y="1657108"/>
            <a:ext cx="3367218" cy="22433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23088">
            <a:off x="7536013" y="3843214"/>
            <a:ext cx="3540228" cy="23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8298"/>
            <a:ext cx="6368168" cy="179298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" y="2686848"/>
            <a:ext cx="6436311" cy="18066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17" y="4276712"/>
            <a:ext cx="7630328" cy="283045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779929" y="1110966"/>
            <a:ext cx="5221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Durante el periodo 2020-2022- se han otorgado </a:t>
            </a: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2.372 becas para la Educación Superior, 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generando oportunidades a poblaciones con pertenencia étnica.</a:t>
            </a:r>
            <a:endParaRPr lang="es-CO" sz="1600" b="1" dirty="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1417849" y="208773"/>
            <a:ext cx="7487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>
                <a:solidFill>
                  <a:srgbClr val="00D74F"/>
                </a:solidFill>
                <a:latin typeface="Montserrat" panose="00000500000000000000"/>
              </a:rPr>
              <a:t>EDUCACIÓN SUPERIOR Y MEDIA TÉCNICA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" y="4573825"/>
            <a:ext cx="1353876" cy="131069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626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D1A80EE-E46C-29D9-FE6A-5D11B144D505}"/>
              </a:ext>
            </a:extLst>
          </p:cNvPr>
          <p:cNvSpPr txBox="1"/>
          <p:nvPr/>
        </p:nvSpPr>
        <p:spPr>
          <a:xfrm>
            <a:off x="969491" y="3109957"/>
            <a:ext cx="4993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b="1" dirty="0">
                <a:solidFill>
                  <a:srgbClr val="002060"/>
                </a:solidFill>
                <a:latin typeface="Montserrat" panose="00000500000000000000"/>
              </a:rPr>
              <a:t>Se logró la graduación de </a:t>
            </a:r>
            <a:r>
              <a:rPr lang="es-CO" sz="1600" b="1" dirty="0">
                <a:solidFill>
                  <a:srgbClr val="7030A0"/>
                </a:solidFill>
                <a:latin typeface="Montserrat" panose="00000500000000000000"/>
              </a:rPr>
              <a:t>8.349 estudiantes oficiales con doble titulación</a:t>
            </a:r>
            <a:r>
              <a:rPr lang="es-CO" sz="1600" b="1" dirty="0">
                <a:solidFill>
                  <a:srgbClr val="002060"/>
                </a:solidFill>
                <a:latin typeface="Montserrat" panose="00000500000000000000"/>
              </a:rPr>
              <a:t> en alianza con el SENA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0927E22-0552-98F0-4051-210FFE1059A4}"/>
              </a:ext>
            </a:extLst>
          </p:cNvPr>
          <p:cNvSpPr txBox="1"/>
          <p:nvPr/>
        </p:nvSpPr>
        <p:spPr>
          <a:xfrm>
            <a:off x="1277471" y="4599091"/>
            <a:ext cx="5791302" cy="208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600" b="1" dirty="0" smtClean="0">
                <a:solidFill>
                  <a:srgbClr val="002060"/>
                </a:solidFill>
                <a:latin typeface="Montserrat" panose="00000500000000000000" pitchFamily="50" charset="0"/>
              </a:rPr>
              <a:t>A 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través de la alianza con el sector productivo se logró el </a:t>
            </a:r>
            <a:r>
              <a:rPr lang="es-MX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suministro de equipos industriales y mobiliario 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para el fortalecimiento de las competencias, mejorando los ambientes de aprendizaje de los talleres de  Mecánica, Fluidos y Electrónica, en beneficio de </a:t>
            </a:r>
            <a:r>
              <a:rPr lang="es-MX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estudiantes de Media Técnica de 50 Instituciones Educativas Oficiales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.</a:t>
            </a:r>
            <a:endParaRPr lang="es-CO" sz="1600" b="1" dirty="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43FF995-78C6-7FC7-C636-C67CA1D1F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0" y="408192"/>
            <a:ext cx="1168937" cy="110034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FE5B5251-096A-A7B7-0562-9BC4BB99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437" y="991490"/>
            <a:ext cx="5123357" cy="281699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xmlns="" id="{F68B256C-7AB5-806E-FC33-C9BBDEAF1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0000">
            <a:off x="7164945" y="4036833"/>
            <a:ext cx="2579172" cy="231843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5B4AC6AF-81EA-705C-9849-2904BEFF2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0000">
            <a:off x="9786242" y="4127538"/>
            <a:ext cx="2108730" cy="2108730"/>
          </a:xfrm>
          <a:prstGeom prst="rect">
            <a:avLst/>
          </a:prstGeom>
        </p:spPr>
      </p:pic>
      <p:grpSp>
        <p:nvGrpSpPr>
          <p:cNvPr id="41" name="Shape 422">
            <a:extLst>
              <a:ext uri="{FF2B5EF4-FFF2-40B4-BE49-F238E27FC236}">
                <a16:creationId xmlns:a16="http://schemas.microsoft.com/office/drawing/2014/main" xmlns="" id="{96715264-6A5A-6A05-BF43-04075D54A387}"/>
              </a:ext>
            </a:extLst>
          </p:cNvPr>
          <p:cNvGrpSpPr>
            <a:grpSpLocks/>
          </p:cNvGrpSpPr>
          <p:nvPr/>
        </p:nvGrpSpPr>
        <p:grpSpPr bwMode="auto">
          <a:xfrm>
            <a:off x="11553694" y="994038"/>
            <a:ext cx="292100" cy="292100"/>
            <a:chOff x="2594325" y="1627175"/>
            <a:chExt cx="440850" cy="440850"/>
          </a:xfrm>
        </p:grpSpPr>
        <p:sp>
          <p:nvSpPr>
            <p:cNvPr id="42" name="Shape 423">
              <a:extLst>
                <a:ext uri="{FF2B5EF4-FFF2-40B4-BE49-F238E27FC236}">
                  <a16:creationId xmlns:a16="http://schemas.microsoft.com/office/drawing/2014/main" xmlns="" id="{105B47A8-CA8E-24E3-EF55-924D12F89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325" y="1890950"/>
              <a:ext cx="177075" cy="177075"/>
            </a:xfrm>
            <a:custGeom>
              <a:avLst/>
              <a:gdLst>
                <a:gd name="T0" fmla="*/ 2147483646 w 7083"/>
                <a:gd name="T1" fmla="*/ 0 h 7083"/>
                <a:gd name="T2" fmla="*/ 2147483646 w 7083"/>
                <a:gd name="T3" fmla="*/ 2147483646 h 7083"/>
                <a:gd name="T4" fmla="*/ 0 w 7083"/>
                <a:gd name="T5" fmla="*/ 2147483646 h 7083"/>
                <a:gd name="T6" fmla="*/ 2147483646 w 7083"/>
                <a:gd name="T7" fmla="*/ 2147483646 h 7083"/>
                <a:gd name="T8" fmla="*/ 2147483646 w 7083"/>
                <a:gd name="T9" fmla="*/ 2147483646 h 7083"/>
                <a:gd name="T10" fmla="*/ 2147483646 w 7083"/>
                <a:gd name="T11" fmla="*/ 0 h 70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83"/>
                <a:gd name="T19" fmla="*/ 0 h 7083"/>
                <a:gd name="T20" fmla="*/ 7083 w 7083"/>
                <a:gd name="T21" fmla="*/ 7083 h 70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Shape 424">
              <a:extLst>
                <a:ext uri="{FF2B5EF4-FFF2-40B4-BE49-F238E27FC236}">
                  <a16:creationId xmlns:a16="http://schemas.microsoft.com/office/drawing/2014/main" xmlns="" id="{EF330C87-936E-61BF-261C-F8F2DFE4E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700" y="1627175"/>
              <a:ext cx="176475" cy="176475"/>
            </a:xfrm>
            <a:custGeom>
              <a:avLst/>
              <a:gdLst>
                <a:gd name="T0" fmla="*/ 2147483646 w 7059"/>
                <a:gd name="T1" fmla="*/ 2147483646 h 7059"/>
                <a:gd name="T2" fmla="*/ 2147483646 w 7059"/>
                <a:gd name="T3" fmla="*/ 2147483646 h 7059"/>
                <a:gd name="T4" fmla="*/ 2147483646 w 7059"/>
                <a:gd name="T5" fmla="*/ 2147483646 h 7059"/>
                <a:gd name="T6" fmla="*/ 2147483646 w 7059"/>
                <a:gd name="T7" fmla="*/ 2147483646 h 7059"/>
                <a:gd name="T8" fmla="*/ 2147483646 w 7059"/>
                <a:gd name="T9" fmla="*/ 2147483646 h 7059"/>
                <a:gd name="T10" fmla="*/ 2147483646 w 7059"/>
                <a:gd name="T11" fmla="*/ 2147483646 h 7059"/>
                <a:gd name="T12" fmla="*/ 2147483646 w 7059"/>
                <a:gd name="T13" fmla="*/ 2147483646 h 7059"/>
                <a:gd name="T14" fmla="*/ 2147483646 w 7059"/>
                <a:gd name="T15" fmla="*/ 2147483646 h 7059"/>
                <a:gd name="T16" fmla="*/ 2147483646 w 7059"/>
                <a:gd name="T17" fmla="*/ 2147483646 h 7059"/>
                <a:gd name="T18" fmla="*/ 0 w 7059"/>
                <a:gd name="T19" fmla="*/ 2147483646 h 7059"/>
                <a:gd name="T20" fmla="*/ 0 w 7059"/>
                <a:gd name="T21" fmla="*/ 2147483646 h 7059"/>
                <a:gd name="T22" fmla="*/ 2147483646 w 7059"/>
                <a:gd name="T23" fmla="*/ 2147483646 h 7059"/>
                <a:gd name="T24" fmla="*/ 2147483646 w 7059"/>
                <a:gd name="T25" fmla="*/ 2147483646 h 7059"/>
                <a:gd name="T26" fmla="*/ 2147483646 w 7059"/>
                <a:gd name="T27" fmla="*/ 2147483646 h 7059"/>
                <a:gd name="T28" fmla="*/ 2147483646 w 7059"/>
                <a:gd name="T29" fmla="*/ 2147483646 h 7059"/>
                <a:gd name="T30" fmla="*/ 2147483646 w 7059"/>
                <a:gd name="T31" fmla="*/ 2147483646 h 7059"/>
                <a:gd name="T32" fmla="*/ 2147483646 w 7059"/>
                <a:gd name="T33" fmla="*/ 2147483646 h 7059"/>
                <a:gd name="T34" fmla="*/ 2147483646 w 7059"/>
                <a:gd name="T35" fmla="*/ 2147483646 h 7059"/>
                <a:gd name="T36" fmla="*/ 2147483646 w 7059"/>
                <a:gd name="T37" fmla="*/ 2147483646 h 7059"/>
                <a:gd name="T38" fmla="*/ 2147483646 w 7059"/>
                <a:gd name="T39" fmla="*/ 2147483646 h 7059"/>
                <a:gd name="T40" fmla="*/ 2147483646 w 7059"/>
                <a:gd name="T41" fmla="*/ 2147483646 h 7059"/>
                <a:gd name="T42" fmla="*/ 2147483646 w 7059"/>
                <a:gd name="T43" fmla="*/ 2147483646 h 7059"/>
                <a:gd name="T44" fmla="*/ 2147483646 w 7059"/>
                <a:gd name="T45" fmla="*/ 2147483646 h 7059"/>
                <a:gd name="T46" fmla="*/ 2147483646 w 7059"/>
                <a:gd name="T47" fmla="*/ 2147483646 h 7059"/>
                <a:gd name="T48" fmla="*/ 2147483646 w 7059"/>
                <a:gd name="T49" fmla="*/ 2147483646 h 7059"/>
                <a:gd name="T50" fmla="*/ 2147483646 w 7059"/>
                <a:gd name="T51" fmla="*/ 2147483646 h 7059"/>
                <a:gd name="T52" fmla="*/ 2147483646 w 7059"/>
                <a:gd name="T53" fmla="*/ 2147483646 h 7059"/>
                <a:gd name="T54" fmla="*/ 2147483646 w 7059"/>
                <a:gd name="T55" fmla="*/ 2147483646 h 7059"/>
                <a:gd name="T56" fmla="*/ 2147483646 w 7059"/>
                <a:gd name="T57" fmla="*/ 2147483646 h 7059"/>
                <a:gd name="T58" fmla="*/ 2147483646 w 7059"/>
                <a:gd name="T59" fmla="*/ 2147483646 h 7059"/>
                <a:gd name="T60" fmla="*/ 2147483646 w 7059"/>
                <a:gd name="T61" fmla="*/ 2147483646 h 7059"/>
                <a:gd name="T62" fmla="*/ 2147483646 w 7059"/>
                <a:gd name="T63" fmla="*/ 2147483646 h 7059"/>
                <a:gd name="T64" fmla="*/ 2147483646 w 7059"/>
                <a:gd name="T65" fmla="*/ 2147483646 h 7059"/>
                <a:gd name="T66" fmla="*/ 2147483646 w 7059"/>
                <a:gd name="T67" fmla="*/ 2147483646 h 7059"/>
                <a:gd name="T68" fmla="*/ 2147483646 w 7059"/>
                <a:gd name="T69" fmla="*/ 2147483646 h 7059"/>
                <a:gd name="T70" fmla="*/ 2147483646 w 7059"/>
                <a:gd name="T71" fmla="*/ 2147483646 h 7059"/>
                <a:gd name="T72" fmla="*/ 2147483646 w 7059"/>
                <a:gd name="T73" fmla="*/ 2147483646 h 7059"/>
                <a:gd name="T74" fmla="*/ 2147483646 w 7059"/>
                <a:gd name="T75" fmla="*/ 2147483646 h 70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9"/>
                <a:gd name="T115" fmla="*/ 0 h 7059"/>
                <a:gd name="T116" fmla="*/ 7059 w 7059"/>
                <a:gd name="T117" fmla="*/ 7059 h 70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Shape 425">
              <a:extLst>
                <a:ext uri="{FF2B5EF4-FFF2-40B4-BE49-F238E27FC236}">
                  <a16:creationId xmlns:a16="http://schemas.microsoft.com/office/drawing/2014/main" xmlns="" id="{2C200434-843C-8462-C826-DD54999FF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325" y="1702275"/>
              <a:ext cx="296750" cy="296775"/>
            </a:xfrm>
            <a:custGeom>
              <a:avLst/>
              <a:gdLst>
                <a:gd name="T0" fmla="*/ 2147483646 w 11870"/>
                <a:gd name="T1" fmla="*/ 2147483646 h 11871"/>
                <a:gd name="T2" fmla="*/ 2147483646 w 11870"/>
                <a:gd name="T3" fmla="*/ 2147483646 h 11871"/>
                <a:gd name="T4" fmla="*/ 2147483646 w 11870"/>
                <a:gd name="T5" fmla="*/ 2147483646 h 11871"/>
                <a:gd name="T6" fmla="*/ 2147483646 w 11870"/>
                <a:gd name="T7" fmla="*/ 2147483646 h 11871"/>
                <a:gd name="T8" fmla="*/ 2147483646 w 11870"/>
                <a:gd name="T9" fmla="*/ 2147483646 h 11871"/>
                <a:gd name="T10" fmla="*/ 2147483646 w 11870"/>
                <a:gd name="T11" fmla="*/ 2147483646 h 11871"/>
                <a:gd name="T12" fmla="*/ 2147483646 w 11870"/>
                <a:gd name="T13" fmla="*/ 2147483646 h 11871"/>
                <a:gd name="T14" fmla="*/ 2147483646 w 11870"/>
                <a:gd name="T15" fmla="*/ 2147483646 h 11871"/>
                <a:gd name="T16" fmla="*/ 2147483646 w 11870"/>
                <a:gd name="T17" fmla="*/ 2147483646 h 11871"/>
                <a:gd name="T18" fmla="*/ 2147483646 w 11870"/>
                <a:gd name="T19" fmla="*/ 2147483646 h 11871"/>
                <a:gd name="T20" fmla="*/ 2147483646 w 11870"/>
                <a:gd name="T21" fmla="*/ 2147483646 h 11871"/>
                <a:gd name="T22" fmla="*/ 2147483646 w 11870"/>
                <a:gd name="T23" fmla="*/ 2147483646 h 11871"/>
                <a:gd name="T24" fmla="*/ 2147483646 w 11870"/>
                <a:gd name="T25" fmla="*/ 2147483646 h 11871"/>
                <a:gd name="T26" fmla="*/ 2147483646 w 11870"/>
                <a:gd name="T27" fmla="*/ 2147483646 h 11871"/>
                <a:gd name="T28" fmla="*/ 2147483646 w 11870"/>
                <a:gd name="T29" fmla="*/ 2147483646 h 11871"/>
                <a:gd name="T30" fmla="*/ 2147483646 w 11870"/>
                <a:gd name="T31" fmla="*/ 2147483646 h 11871"/>
                <a:gd name="T32" fmla="*/ 2147483646 w 11870"/>
                <a:gd name="T33" fmla="*/ 2147483646 h 11871"/>
                <a:gd name="T34" fmla="*/ 2147483646 w 11870"/>
                <a:gd name="T35" fmla="*/ 2147483646 h 11871"/>
                <a:gd name="T36" fmla="*/ 2147483646 w 11870"/>
                <a:gd name="T37" fmla="*/ 2147483646 h 11871"/>
                <a:gd name="T38" fmla="*/ 0 w 11870"/>
                <a:gd name="T39" fmla="*/ 2147483646 h 11871"/>
                <a:gd name="T40" fmla="*/ 2147483646 w 11870"/>
                <a:gd name="T41" fmla="*/ 2147483646 h 11871"/>
                <a:gd name="T42" fmla="*/ 2147483646 w 11870"/>
                <a:gd name="T43" fmla="*/ 2147483646 h 11871"/>
                <a:gd name="T44" fmla="*/ 2147483646 w 11870"/>
                <a:gd name="T45" fmla="*/ 2147483646 h 11871"/>
                <a:gd name="T46" fmla="*/ 2147483646 w 11870"/>
                <a:gd name="T47" fmla="*/ 2147483646 h 11871"/>
                <a:gd name="T48" fmla="*/ 2147483646 w 11870"/>
                <a:gd name="T49" fmla="*/ 2147483646 h 11871"/>
                <a:gd name="T50" fmla="*/ 2147483646 w 11870"/>
                <a:gd name="T51" fmla="*/ 2147483646 h 11871"/>
                <a:gd name="T52" fmla="*/ 2147483646 w 11870"/>
                <a:gd name="T53" fmla="*/ 2147483646 h 11871"/>
                <a:gd name="T54" fmla="*/ 2147483646 w 11870"/>
                <a:gd name="T55" fmla="*/ 2147483646 h 11871"/>
                <a:gd name="T56" fmla="*/ 2147483646 w 11870"/>
                <a:gd name="T57" fmla="*/ 2147483646 h 11871"/>
                <a:gd name="T58" fmla="*/ 2147483646 w 11870"/>
                <a:gd name="T59" fmla="*/ 2147483646 h 11871"/>
                <a:gd name="T60" fmla="*/ 2147483646 w 11870"/>
                <a:gd name="T61" fmla="*/ 2147483646 h 11871"/>
                <a:gd name="T62" fmla="*/ 2147483646 w 11870"/>
                <a:gd name="T63" fmla="*/ 2147483646 h 11871"/>
                <a:gd name="T64" fmla="*/ 2147483646 w 11870"/>
                <a:gd name="T65" fmla="*/ 2147483646 h 11871"/>
                <a:gd name="T66" fmla="*/ 2147483646 w 11870"/>
                <a:gd name="T67" fmla="*/ 2147483646 h 11871"/>
                <a:gd name="T68" fmla="*/ 2147483646 w 11870"/>
                <a:gd name="T69" fmla="*/ 2147483646 h 118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870"/>
                <a:gd name="T106" fmla="*/ 0 h 11871"/>
                <a:gd name="T107" fmla="*/ 11870 w 11870"/>
                <a:gd name="T108" fmla="*/ 11871 h 118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16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15" y="5522792"/>
            <a:ext cx="5796281" cy="8152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" y="2667956"/>
            <a:ext cx="6858000" cy="4143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17A2ED0-04A2-4AEC-B5AE-EDC84203C6F8}"/>
              </a:ext>
            </a:extLst>
          </p:cNvPr>
          <p:cNvSpPr txBox="1"/>
          <p:nvPr/>
        </p:nvSpPr>
        <p:spPr>
          <a:xfrm>
            <a:off x="510988" y="228600"/>
            <a:ext cx="102332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b="1" dirty="0" smtClean="0">
                <a:solidFill>
                  <a:srgbClr val="00D74F"/>
                </a:solidFill>
                <a:latin typeface="Montserrat Black" panose="00000A00000000000000" pitchFamily="50" charset="0"/>
              </a:rPr>
              <a:t>Movilización Educativa </a:t>
            </a:r>
            <a:r>
              <a:rPr lang="es-MX" sz="28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“Por una </a:t>
            </a:r>
            <a:r>
              <a:rPr lang="es-MX" sz="2800" b="1" dirty="0" smtClean="0">
                <a:solidFill>
                  <a:srgbClr val="00D74F"/>
                </a:solidFill>
                <a:latin typeface="Montserrat Black" panose="00000A00000000000000" pitchFamily="50" charset="0"/>
              </a:rPr>
              <a:t>Gestión Educativa </a:t>
            </a:r>
            <a:r>
              <a:rPr lang="es-MX" sz="28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transparente, participativa y eficiente”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40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40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25A1B91-D32F-4389-8465-C55049844EAB}"/>
              </a:ext>
            </a:extLst>
          </p:cNvPr>
          <p:cNvSpPr txBox="1"/>
          <p:nvPr/>
        </p:nvSpPr>
        <p:spPr>
          <a:xfrm>
            <a:off x="357808" y="862219"/>
            <a:ext cx="1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white"/>
              </a:solidFill>
              <a:latin typeface="Montserrat 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5" y="1393549"/>
            <a:ext cx="6267450" cy="43624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549"/>
            <a:ext cx="6951311" cy="12744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350CA5A-4589-4341-AC54-C9C9681AAF2F}"/>
              </a:ext>
            </a:extLst>
          </p:cNvPr>
          <p:cNvSpPr txBox="1"/>
          <p:nvPr/>
        </p:nvSpPr>
        <p:spPr>
          <a:xfrm>
            <a:off x="357807" y="1388139"/>
            <a:ext cx="5901253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dirty="0">
                <a:solidFill>
                  <a:prstClr val="white"/>
                </a:solidFill>
                <a:latin typeface="Montserrat Black" panose="00000A00000000000000" pitchFamily="50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 DIALOGOS PARTICIPATIVOS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2800" dirty="0">
              <a:solidFill>
                <a:prstClr val="white"/>
              </a:solidFill>
              <a:latin typeface="Montserrat Black" panose="00000A00000000000000" pitchFamily="50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23D220C3-0C7A-40A0-94A2-971227A24C29}"/>
              </a:ext>
            </a:extLst>
          </p:cNvPr>
          <p:cNvSpPr txBox="1"/>
          <p:nvPr/>
        </p:nvSpPr>
        <p:spPr>
          <a:xfrm>
            <a:off x="637205" y="2929723"/>
            <a:ext cx="5444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000" b="1" dirty="0">
                <a:solidFill>
                  <a:srgbClr val="7030A0"/>
                </a:solidFill>
                <a:latin typeface="Calibri" panose="020F0502020204030204"/>
              </a:rPr>
              <a:t>Política Publica Educativa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b="1" dirty="0">
              <a:solidFill>
                <a:srgbClr val="7030A0"/>
              </a:solidFill>
              <a:latin typeface="Calibri" panose="020F05020202040302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>
                <a:solidFill>
                  <a:srgbClr val="7030A0"/>
                </a:solidFill>
                <a:latin typeface="Calibri" panose="020F0502020204030204"/>
              </a:rPr>
              <a:t>Formular y presentar para adopción por parte del  Concejo Distrital, la Política Pública Educativa  diseñada.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>
                <a:solidFill>
                  <a:srgbClr val="7030A0"/>
                </a:solidFill>
                <a:latin typeface="Calibri" panose="020F0502020204030204"/>
              </a:rPr>
              <a:t>Avance 31/12/2022 60%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>
                <a:solidFill>
                  <a:srgbClr val="7030A0"/>
                </a:solidFill>
                <a:latin typeface="Calibri" panose="020F0502020204030204"/>
              </a:rPr>
              <a:t>Etapa Alistamiento: 100%  Etapa Agenda pública: 100%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srgbClr val="7030A0"/>
              </a:solidFill>
              <a:latin typeface="Calibri" panose="020F05020202040302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dirty="0">
                <a:solidFill>
                  <a:srgbClr val="7030A0"/>
                </a:solidFill>
                <a:latin typeface="Calibri" panose="020F0502020204030204"/>
              </a:rPr>
              <a:t>Se logro </a:t>
            </a:r>
            <a:r>
              <a:rPr lang="es-CO" b="1" dirty="0">
                <a:solidFill>
                  <a:srgbClr val="7030A0"/>
                </a:solidFill>
                <a:latin typeface="Calibri" panose="020F0502020204030204"/>
              </a:rPr>
              <a:t>CONCEPTO POSITIVO </a:t>
            </a:r>
            <a:r>
              <a:rPr lang="es-CO" dirty="0">
                <a:solidFill>
                  <a:srgbClr val="7030A0"/>
                </a:solidFill>
                <a:latin typeface="Calibri" panose="020F0502020204030204"/>
              </a:rPr>
              <a:t>de la fase de agenda pública y  validación del inicio de la fase de Formulación (Oficio AMC-OFI-0187501-2022 del 30/12/2022) de la Secretaría de Planeación Distrital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A2C8E63E-B4A8-479E-B967-5B82EFFEC50E}"/>
              </a:ext>
            </a:extLst>
          </p:cNvPr>
          <p:cNvSpPr txBox="1"/>
          <p:nvPr/>
        </p:nvSpPr>
        <p:spPr>
          <a:xfrm>
            <a:off x="6679096" y="5484410"/>
            <a:ext cx="5247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3" name="Rectángulo 2">
            <a:extLst>
              <a:ext uri="{FF2B5EF4-FFF2-40B4-BE49-F238E27FC236}">
                <a16:creationId xmlns:a16="http://schemas.microsoft.com/office/drawing/2014/main" xmlns="" id="{93A3E587-8159-92FD-8954-8CADEBBD2D94}"/>
              </a:ext>
            </a:extLst>
          </p:cNvPr>
          <p:cNvSpPr/>
          <p:nvPr/>
        </p:nvSpPr>
        <p:spPr>
          <a:xfrm>
            <a:off x="6558351" y="1945808"/>
            <a:ext cx="5193760" cy="3200001"/>
          </a:xfrm>
          <a:custGeom>
            <a:avLst/>
            <a:gdLst>
              <a:gd name="connsiteX0" fmla="*/ 0 w 5053231"/>
              <a:gd name="connsiteY0" fmla="*/ 0 h 2958012"/>
              <a:gd name="connsiteX1" fmla="*/ 5053231 w 5053231"/>
              <a:gd name="connsiteY1" fmla="*/ 0 h 2958012"/>
              <a:gd name="connsiteX2" fmla="*/ 5053231 w 5053231"/>
              <a:gd name="connsiteY2" fmla="*/ 2958012 h 2958012"/>
              <a:gd name="connsiteX3" fmla="*/ 0 w 5053231"/>
              <a:gd name="connsiteY3" fmla="*/ 2958012 h 2958012"/>
              <a:gd name="connsiteX4" fmla="*/ 0 w 5053231"/>
              <a:gd name="connsiteY4" fmla="*/ 0 h 2958012"/>
              <a:gd name="connsiteX0" fmla="*/ 0 w 5115862"/>
              <a:gd name="connsiteY0" fmla="*/ 0 h 2958012"/>
              <a:gd name="connsiteX1" fmla="*/ 5115862 w 5115862"/>
              <a:gd name="connsiteY1" fmla="*/ 0 h 2958012"/>
              <a:gd name="connsiteX2" fmla="*/ 5115862 w 5115862"/>
              <a:gd name="connsiteY2" fmla="*/ 2958012 h 2958012"/>
              <a:gd name="connsiteX3" fmla="*/ 62631 w 5115862"/>
              <a:gd name="connsiteY3" fmla="*/ 2958012 h 2958012"/>
              <a:gd name="connsiteX4" fmla="*/ 0 w 5115862"/>
              <a:gd name="connsiteY4" fmla="*/ 0 h 2958012"/>
              <a:gd name="connsiteX0" fmla="*/ 0 w 5115862"/>
              <a:gd name="connsiteY0" fmla="*/ 55 h 2958067"/>
              <a:gd name="connsiteX1" fmla="*/ 1775973 w 5115862"/>
              <a:gd name="connsiteY1" fmla="*/ 225523 h 2958067"/>
              <a:gd name="connsiteX2" fmla="*/ 5115862 w 5115862"/>
              <a:gd name="connsiteY2" fmla="*/ 55 h 2958067"/>
              <a:gd name="connsiteX3" fmla="*/ 5115862 w 5115862"/>
              <a:gd name="connsiteY3" fmla="*/ 2958067 h 2958067"/>
              <a:gd name="connsiteX4" fmla="*/ 62631 w 5115862"/>
              <a:gd name="connsiteY4" fmla="*/ 2958067 h 2958067"/>
              <a:gd name="connsiteX5" fmla="*/ 0 w 5115862"/>
              <a:gd name="connsiteY5" fmla="*/ 55 h 2958067"/>
              <a:gd name="connsiteX0" fmla="*/ 0 w 5115862"/>
              <a:gd name="connsiteY0" fmla="*/ 8530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8530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6737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3627206 w 5115862"/>
              <a:gd name="connsiteY2" fmla="*/ 180850 h 3043320"/>
              <a:gd name="connsiteX3" fmla="*/ 5115862 w 5115862"/>
              <a:gd name="connsiteY3" fmla="*/ 85308 h 3043320"/>
              <a:gd name="connsiteX4" fmla="*/ 5115862 w 5115862"/>
              <a:gd name="connsiteY4" fmla="*/ 3043320 h 3043320"/>
              <a:gd name="connsiteX5" fmla="*/ 62631 w 5115862"/>
              <a:gd name="connsiteY5" fmla="*/ 3043320 h 3043320"/>
              <a:gd name="connsiteX6" fmla="*/ 0 w 5115862"/>
              <a:gd name="connsiteY6" fmla="*/ 67378 h 3043320"/>
              <a:gd name="connsiteX0" fmla="*/ 0 w 5115862"/>
              <a:gd name="connsiteY0" fmla="*/ 77492 h 3053434"/>
              <a:gd name="connsiteX1" fmla="*/ 2032961 w 5115862"/>
              <a:gd name="connsiteY1" fmla="*/ 10114 h 3053434"/>
              <a:gd name="connsiteX2" fmla="*/ 3627206 w 5115862"/>
              <a:gd name="connsiteY2" fmla="*/ 190964 h 3053434"/>
              <a:gd name="connsiteX3" fmla="*/ 5115862 w 5115862"/>
              <a:gd name="connsiteY3" fmla="*/ 95422 h 3053434"/>
              <a:gd name="connsiteX4" fmla="*/ 5115862 w 5115862"/>
              <a:gd name="connsiteY4" fmla="*/ 3053434 h 3053434"/>
              <a:gd name="connsiteX5" fmla="*/ 62631 w 5115862"/>
              <a:gd name="connsiteY5" fmla="*/ 3053434 h 3053434"/>
              <a:gd name="connsiteX6" fmla="*/ 0 w 5115862"/>
              <a:gd name="connsiteY6" fmla="*/ 77492 h 3053434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2032961 w 5115862"/>
              <a:gd name="connsiteY2" fmla="*/ 126675 h 3169995"/>
              <a:gd name="connsiteX3" fmla="*/ 3615253 w 5115862"/>
              <a:gd name="connsiteY3" fmla="*/ 158113 h 3169995"/>
              <a:gd name="connsiteX4" fmla="*/ 3627206 w 5115862"/>
              <a:gd name="connsiteY4" fmla="*/ 307525 h 3169995"/>
              <a:gd name="connsiteX5" fmla="*/ 5115862 w 5115862"/>
              <a:gd name="connsiteY5" fmla="*/ 211983 h 3169995"/>
              <a:gd name="connsiteX6" fmla="*/ 5115862 w 5115862"/>
              <a:gd name="connsiteY6" fmla="*/ 3169995 h 3169995"/>
              <a:gd name="connsiteX7" fmla="*/ 62631 w 5115862"/>
              <a:gd name="connsiteY7" fmla="*/ 3169995 h 3169995"/>
              <a:gd name="connsiteX8" fmla="*/ 0 w 5115862"/>
              <a:gd name="connsiteY8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2032961 w 5115862"/>
              <a:gd name="connsiteY3" fmla="*/ 126675 h 3169995"/>
              <a:gd name="connsiteX4" fmla="*/ 3615253 w 5115862"/>
              <a:gd name="connsiteY4" fmla="*/ 158113 h 3169995"/>
              <a:gd name="connsiteX5" fmla="*/ 3627206 w 5115862"/>
              <a:gd name="connsiteY5" fmla="*/ 307525 h 3169995"/>
              <a:gd name="connsiteX6" fmla="*/ 5115862 w 5115862"/>
              <a:gd name="connsiteY6" fmla="*/ 211983 h 3169995"/>
              <a:gd name="connsiteX7" fmla="*/ 5115862 w 5115862"/>
              <a:gd name="connsiteY7" fmla="*/ 3169995 h 3169995"/>
              <a:gd name="connsiteX8" fmla="*/ 62631 w 5115862"/>
              <a:gd name="connsiteY8" fmla="*/ 3169995 h 3169995"/>
              <a:gd name="connsiteX9" fmla="*/ 0 w 5115862"/>
              <a:gd name="connsiteY9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1958330 w 5115862"/>
              <a:gd name="connsiteY3" fmla="*/ 349217 h 3169995"/>
              <a:gd name="connsiteX4" fmla="*/ 2032961 w 5115862"/>
              <a:gd name="connsiteY4" fmla="*/ 126675 h 3169995"/>
              <a:gd name="connsiteX5" fmla="*/ 3615253 w 5115862"/>
              <a:gd name="connsiteY5" fmla="*/ 158113 h 3169995"/>
              <a:gd name="connsiteX6" fmla="*/ 3627206 w 5115862"/>
              <a:gd name="connsiteY6" fmla="*/ 307525 h 3169995"/>
              <a:gd name="connsiteX7" fmla="*/ 5115862 w 5115862"/>
              <a:gd name="connsiteY7" fmla="*/ 211983 h 3169995"/>
              <a:gd name="connsiteX8" fmla="*/ 5115862 w 5115862"/>
              <a:gd name="connsiteY8" fmla="*/ 3169995 h 3169995"/>
              <a:gd name="connsiteX9" fmla="*/ 62631 w 5115862"/>
              <a:gd name="connsiteY9" fmla="*/ 3169995 h 3169995"/>
              <a:gd name="connsiteX10" fmla="*/ 0 w 5115862"/>
              <a:gd name="connsiteY10" fmla="*/ 194053 h 3169995"/>
              <a:gd name="connsiteX0" fmla="*/ 0 w 5130551"/>
              <a:gd name="connsiteY0" fmla="*/ 194053 h 3169995"/>
              <a:gd name="connsiteX1" fmla="*/ 1679236 w 5130551"/>
              <a:gd name="connsiteY1" fmla="*/ 323510 h 3169995"/>
              <a:gd name="connsiteX2" fmla="*/ 1851834 w 5130551"/>
              <a:gd name="connsiteY2" fmla="*/ 411645 h 3169995"/>
              <a:gd name="connsiteX3" fmla="*/ 1973019 w 5130551"/>
              <a:gd name="connsiteY3" fmla="*/ 349217 h 3169995"/>
              <a:gd name="connsiteX4" fmla="*/ 2047650 w 5130551"/>
              <a:gd name="connsiteY4" fmla="*/ 126675 h 3169995"/>
              <a:gd name="connsiteX5" fmla="*/ 3629942 w 5130551"/>
              <a:gd name="connsiteY5" fmla="*/ 158113 h 3169995"/>
              <a:gd name="connsiteX6" fmla="*/ 3641895 w 5130551"/>
              <a:gd name="connsiteY6" fmla="*/ 307525 h 3169995"/>
              <a:gd name="connsiteX7" fmla="*/ 5130551 w 5130551"/>
              <a:gd name="connsiteY7" fmla="*/ 211983 h 3169995"/>
              <a:gd name="connsiteX8" fmla="*/ 5130551 w 5130551"/>
              <a:gd name="connsiteY8" fmla="*/ 3169995 h 3169995"/>
              <a:gd name="connsiteX9" fmla="*/ 77320 w 5130551"/>
              <a:gd name="connsiteY9" fmla="*/ 3169995 h 3169995"/>
              <a:gd name="connsiteX10" fmla="*/ 0 w 5130551"/>
              <a:gd name="connsiteY10" fmla="*/ 194053 h 3169995"/>
              <a:gd name="connsiteX0" fmla="*/ 0 w 5130551"/>
              <a:gd name="connsiteY0" fmla="*/ 67559 h 3043501"/>
              <a:gd name="connsiteX1" fmla="*/ 1679236 w 5130551"/>
              <a:gd name="connsiteY1" fmla="*/ 197016 h 3043501"/>
              <a:gd name="connsiteX2" fmla="*/ 1851834 w 5130551"/>
              <a:gd name="connsiteY2" fmla="*/ 285151 h 3043501"/>
              <a:gd name="connsiteX3" fmla="*/ 1973019 w 5130551"/>
              <a:gd name="connsiteY3" fmla="*/ 222723 h 3043501"/>
              <a:gd name="connsiteX4" fmla="*/ 2047650 w 5130551"/>
              <a:gd name="connsiteY4" fmla="*/ 181 h 3043501"/>
              <a:gd name="connsiteX5" fmla="*/ 3629942 w 5130551"/>
              <a:gd name="connsiteY5" fmla="*/ 31619 h 3043501"/>
              <a:gd name="connsiteX6" fmla="*/ 3641895 w 5130551"/>
              <a:gd name="connsiteY6" fmla="*/ 181031 h 3043501"/>
              <a:gd name="connsiteX7" fmla="*/ 5130551 w 5130551"/>
              <a:gd name="connsiteY7" fmla="*/ 85489 h 3043501"/>
              <a:gd name="connsiteX8" fmla="*/ 5130551 w 5130551"/>
              <a:gd name="connsiteY8" fmla="*/ 3043501 h 3043501"/>
              <a:gd name="connsiteX9" fmla="*/ 77320 w 5130551"/>
              <a:gd name="connsiteY9" fmla="*/ 3043501 h 3043501"/>
              <a:gd name="connsiteX10" fmla="*/ 0 w 5130551"/>
              <a:gd name="connsiteY10" fmla="*/ 67559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469916 w 5134223"/>
              <a:gd name="connsiteY2" fmla="*/ 391648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1833473 w 5134223"/>
              <a:gd name="connsiteY5" fmla="*/ 163966 h 3043501"/>
              <a:gd name="connsiteX6" fmla="*/ 2051322 w 5134223"/>
              <a:gd name="connsiteY6" fmla="*/ 181 h 3043501"/>
              <a:gd name="connsiteX7" fmla="*/ 3633614 w 5134223"/>
              <a:gd name="connsiteY7" fmla="*/ 31619 h 3043501"/>
              <a:gd name="connsiteX8" fmla="*/ 3645567 w 5134223"/>
              <a:gd name="connsiteY8" fmla="*/ 181031 h 3043501"/>
              <a:gd name="connsiteX9" fmla="*/ 5134223 w 5134223"/>
              <a:gd name="connsiteY9" fmla="*/ 85489 h 3043501"/>
              <a:gd name="connsiteX10" fmla="*/ 5134223 w 5134223"/>
              <a:gd name="connsiteY10" fmla="*/ 3043501 h 3043501"/>
              <a:gd name="connsiteX11" fmla="*/ 80992 w 5134223"/>
              <a:gd name="connsiteY11" fmla="*/ 3043501 h 3043501"/>
              <a:gd name="connsiteX12" fmla="*/ 0 w 5134223"/>
              <a:gd name="connsiteY12" fmla="*/ 56542 h 3043501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67 h 3066326"/>
              <a:gd name="connsiteX1" fmla="*/ 1833472 w 5134223"/>
              <a:gd name="connsiteY1" fmla="*/ 32554 h 3066326"/>
              <a:gd name="connsiteX2" fmla="*/ 1862851 w 5134223"/>
              <a:gd name="connsiteY2" fmla="*/ 69278 h 3066326"/>
              <a:gd name="connsiteX3" fmla="*/ 1815111 w 5134223"/>
              <a:gd name="connsiteY3" fmla="*/ 117017 h 3066326"/>
              <a:gd name="connsiteX4" fmla="*/ 1877540 w 5134223"/>
              <a:gd name="connsiteY4" fmla="*/ 128035 h 3066326"/>
              <a:gd name="connsiteX5" fmla="*/ 1816080 w 5134223"/>
              <a:gd name="connsiteY5" fmla="*/ 191762 h 3066326"/>
              <a:gd name="connsiteX6" fmla="*/ 3306056 w 5134223"/>
              <a:gd name="connsiteY6" fmla="*/ 45149 h 3066326"/>
              <a:gd name="connsiteX7" fmla="*/ 3255510 w 5134223"/>
              <a:gd name="connsiteY7" fmla="*/ 48 h 3066326"/>
              <a:gd name="connsiteX8" fmla="*/ 3633614 w 5134223"/>
              <a:gd name="connsiteY8" fmla="*/ 54444 h 3066326"/>
              <a:gd name="connsiteX9" fmla="*/ 3645567 w 5134223"/>
              <a:gd name="connsiteY9" fmla="*/ 203856 h 3066326"/>
              <a:gd name="connsiteX10" fmla="*/ 5134223 w 5134223"/>
              <a:gd name="connsiteY10" fmla="*/ 108314 h 3066326"/>
              <a:gd name="connsiteX11" fmla="*/ 5134223 w 5134223"/>
              <a:gd name="connsiteY11" fmla="*/ 3066326 h 3066326"/>
              <a:gd name="connsiteX12" fmla="*/ 80992 w 5134223"/>
              <a:gd name="connsiteY12" fmla="*/ 3066326 h 3066326"/>
              <a:gd name="connsiteX13" fmla="*/ 0 w 5134223"/>
              <a:gd name="connsiteY13" fmla="*/ 79367 h 3066326"/>
              <a:gd name="connsiteX0" fmla="*/ 0 w 5134223"/>
              <a:gd name="connsiteY0" fmla="*/ 79373 h 3066332"/>
              <a:gd name="connsiteX1" fmla="*/ 1833472 w 5134223"/>
              <a:gd name="connsiteY1" fmla="*/ 32560 h 3066332"/>
              <a:gd name="connsiteX2" fmla="*/ 1862851 w 5134223"/>
              <a:gd name="connsiteY2" fmla="*/ 69284 h 3066332"/>
              <a:gd name="connsiteX3" fmla="*/ 1815111 w 5134223"/>
              <a:gd name="connsiteY3" fmla="*/ 117023 h 3066332"/>
              <a:gd name="connsiteX4" fmla="*/ 1877540 w 5134223"/>
              <a:gd name="connsiteY4" fmla="*/ 128041 h 3066332"/>
              <a:gd name="connsiteX5" fmla="*/ 1816080 w 5134223"/>
              <a:gd name="connsiteY5" fmla="*/ 191768 h 3066332"/>
              <a:gd name="connsiteX6" fmla="*/ 3306056 w 5134223"/>
              <a:gd name="connsiteY6" fmla="*/ 40393 h 3066332"/>
              <a:gd name="connsiteX7" fmla="*/ 3255510 w 5134223"/>
              <a:gd name="connsiteY7" fmla="*/ 54 h 3066332"/>
              <a:gd name="connsiteX8" fmla="*/ 3633614 w 5134223"/>
              <a:gd name="connsiteY8" fmla="*/ 54450 h 3066332"/>
              <a:gd name="connsiteX9" fmla="*/ 3645567 w 5134223"/>
              <a:gd name="connsiteY9" fmla="*/ 203862 h 3066332"/>
              <a:gd name="connsiteX10" fmla="*/ 5134223 w 5134223"/>
              <a:gd name="connsiteY10" fmla="*/ 108320 h 3066332"/>
              <a:gd name="connsiteX11" fmla="*/ 5134223 w 5134223"/>
              <a:gd name="connsiteY11" fmla="*/ 3066332 h 3066332"/>
              <a:gd name="connsiteX12" fmla="*/ 80992 w 5134223"/>
              <a:gd name="connsiteY12" fmla="*/ 3066332 h 3066332"/>
              <a:gd name="connsiteX13" fmla="*/ 0 w 5134223"/>
              <a:gd name="connsiteY13" fmla="*/ 79373 h 3066332"/>
              <a:gd name="connsiteX0" fmla="*/ 0 w 5134223"/>
              <a:gd name="connsiteY0" fmla="*/ 79319 h 3066278"/>
              <a:gd name="connsiteX1" fmla="*/ 1833472 w 5134223"/>
              <a:gd name="connsiteY1" fmla="*/ 32506 h 3066278"/>
              <a:gd name="connsiteX2" fmla="*/ 1862851 w 5134223"/>
              <a:gd name="connsiteY2" fmla="*/ 69230 h 3066278"/>
              <a:gd name="connsiteX3" fmla="*/ 1815111 w 5134223"/>
              <a:gd name="connsiteY3" fmla="*/ 116969 h 3066278"/>
              <a:gd name="connsiteX4" fmla="*/ 1877540 w 5134223"/>
              <a:gd name="connsiteY4" fmla="*/ 127987 h 3066278"/>
              <a:gd name="connsiteX5" fmla="*/ 1816080 w 5134223"/>
              <a:gd name="connsiteY5" fmla="*/ 191714 h 3066278"/>
              <a:gd name="connsiteX6" fmla="*/ 3306056 w 5134223"/>
              <a:gd name="connsiteY6" fmla="*/ 40339 h 3066278"/>
              <a:gd name="connsiteX7" fmla="*/ 3255510 w 5134223"/>
              <a:gd name="connsiteY7" fmla="*/ 0 h 3066278"/>
              <a:gd name="connsiteX8" fmla="*/ 3633614 w 5134223"/>
              <a:gd name="connsiteY8" fmla="*/ 54396 h 3066278"/>
              <a:gd name="connsiteX9" fmla="*/ 3645567 w 5134223"/>
              <a:gd name="connsiteY9" fmla="*/ 203808 h 3066278"/>
              <a:gd name="connsiteX10" fmla="*/ 5134223 w 5134223"/>
              <a:gd name="connsiteY10" fmla="*/ 108266 h 3066278"/>
              <a:gd name="connsiteX11" fmla="*/ 5134223 w 5134223"/>
              <a:gd name="connsiteY11" fmla="*/ 3066278 h 3066278"/>
              <a:gd name="connsiteX12" fmla="*/ 80992 w 5134223"/>
              <a:gd name="connsiteY12" fmla="*/ 3066278 h 3066278"/>
              <a:gd name="connsiteX13" fmla="*/ 0 w 5134223"/>
              <a:gd name="connsiteY13" fmla="*/ 79319 h 3066278"/>
              <a:gd name="connsiteX0" fmla="*/ 0 w 5134223"/>
              <a:gd name="connsiteY0" fmla="*/ 248388 h 3235347"/>
              <a:gd name="connsiteX1" fmla="*/ 1833472 w 5134223"/>
              <a:gd name="connsiteY1" fmla="*/ 201575 h 3235347"/>
              <a:gd name="connsiteX2" fmla="*/ 1862851 w 5134223"/>
              <a:gd name="connsiteY2" fmla="*/ 238299 h 3235347"/>
              <a:gd name="connsiteX3" fmla="*/ 1815111 w 5134223"/>
              <a:gd name="connsiteY3" fmla="*/ 286038 h 3235347"/>
              <a:gd name="connsiteX4" fmla="*/ 1877540 w 5134223"/>
              <a:gd name="connsiteY4" fmla="*/ 297056 h 3235347"/>
              <a:gd name="connsiteX5" fmla="*/ 1816080 w 5134223"/>
              <a:gd name="connsiteY5" fmla="*/ 360783 h 3235347"/>
              <a:gd name="connsiteX6" fmla="*/ 3306056 w 5134223"/>
              <a:gd name="connsiteY6" fmla="*/ 209408 h 3235347"/>
              <a:gd name="connsiteX7" fmla="*/ 3255510 w 5134223"/>
              <a:gd name="connsiteY7" fmla="*/ 0 h 3235347"/>
              <a:gd name="connsiteX8" fmla="*/ 3633614 w 5134223"/>
              <a:gd name="connsiteY8" fmla="*/ 223465 h 3235347"/>
              <a:gd name="connsiteX9" fmla="*/ 3645567 w 5134223"/>
              <a:gd name="connsiteY9" fmla="*/ 372877 h 3235347"/>
              <a:gd name="connsiteX10" fmla="*/ 5134223 w 5134223"/>
              <a:gd name="connsiteY10" fmla="*/ 277335 h 3235347"/>
              <a:gd name="connsiteX11" fmla="*/ 5134223 w 5134223"/>
              <a:gd name="connsiteY11" fmla="*/ 3235347 h 3235347"/>
              <a:gd name="connsiteX12" fmla="*/ 80992 w 5134223"/>
              <a:gd name="connsiteY12" fmla="*/ 3235347 h 3235347"/>
              <a:gd name="connsiteX13" fmla="*/ 0 w 5134223"/>
              <a:gd name="connsiteY13" fmla="*/ 248388 h 3235347"/>
              <a:gd name="connsiteX0" fmla="*/ 0 w 5134223"/>
              <a:gd name="connsiteY0" fmla="*/ 250645 h 3237604"/>
              <a:gd name="connsiteX1" fmla="*/ 1833472 w 5134223"/>
              <a:gd name="connsiteY1" fmla="*/ 203832 h 3237604"/>
              <a:gd name="connsiteX2" fmla="*/ 1862851 w 5134223"/>
              <a:gd name="connsiteY2" fmla="*/ 240556 h 3237604"/>
              <a:gd name="connsiteX3" fmla="*/ 1815111 w 5134223"/>
              <a:gd name="connsiteY3" fmla="*/ 288295 h 3237604"/>
              <a:gd name="connsiteX4" fmla="*/ 1877540 w 5134223"/>
              <a:gd name="connsiteY4" fmla="*/ 299313 h 3237604"/>
              <a:gd name="connsiteX5" fmla="*/ 1816080 w 5134223"/>
              <a:gd name="connsiteY5" fmla="*/ 363040 h 3237604"/>
              <a:gd name="connsiteX6" fmla="*/ 3306056 w 5134223"/>
              <a:gd name="connsiteY6" fmla="*/ 211665 h 3237604"/>
              <a:gd name="connsiteX7" fmla="*/ 3255510 w 5134223"/>
              <a:gd name="connsiteY7" fmla="*/ 2257 h 3237604"/>
              <a:gd name="connsiteX8" fmla="*/ 3633614 w 5134223"/>
              <a:gd name="connsiteY8" fmla="*/ 225722 h 3237604"/>
              <a:gd name="connsiteX9" fmla="*/ 3645567 w 5134223"/>
              <a:gd name="connsiteY9" fmla="*/ 375134 h 3237604"/>
              <a:gd name="connsiteX10" fmla="*/ 5134223 w 5134223"/>
              <a:gd name="connsiteY10" fmla="*/ 279592 h 3237604"/>
              <a:gd name="connsiteX11" fmla="*/ 5134223 w 5134223"/>
              <a:gd name="connsiteY11" fmla="*/ 3237604 h 3237604"/>
              <a:gd name="connsiteX12" fmla="*/ 80992 w 5134223"/>
              <a:gd name="connsiteY12" fmla="*/ 3237604 h 3237604"/>
              <a:gd name="connsiteX13" fmla="*/ 0 w 5134223"/>
              <a:gd name="connsiteY13" fmla="*/ 250645 h 3237604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84448 h 3071407"/>
              <a:gd name="connsiteX1" fmla="*/ 1833472 w 5134223"/>
              <a:gd name="connsiteY1" fmla="*/ 37635 h 3071407"/>
              <a:gd name="connsiteX2" fmla="*/ 1862851 w 5134223"/>
              <a:gd name="connsiteY2" fmla="*/ 74359 h 3071407"/>
              <a:gd name="connsiteX3" fmla="*/ 1815111 w 5134223"/>
              <a:gd name="connsiteY3" fmla="*/ 122098 h 3071407"/>
              <a:gd name="connsiteX4" fmla="*/ 1877540 w 5134223"/>
              <a:gd name="connsiteY4" fmla="*/ 133116 h 3071407"/>
              <a:gd name="connsiteX5" fmla="*/ 1816080 w 5134223"/>
              <a:gd name="connsiteY5" fmla="*/ 196843 h 3071407"/>
              <a:gd name="connsiteX6" fmla="*/ 3306056 w 5134223"/>
              <a:gd name="connsiteY6" fmla="*/ 45468 h 3071407"/>
              <a:gd name="connsiteX7" fmla="*/ 3255511 w 5134223"/>
              <a:gd name="connsiteY7" fmla="*/ 7510 h 3071407"/>
              <a:gd name="connsiteX8" fmla="*/ 3633614 w 5134223"/>
              <a:gd name="connsiteY8" fmla="*/ 59525 h 3071407"/>
              <a:gd name="connsiteX9" fmla="*/ 3645567 w 5134223"/>
              <a:gd name="connsiteY9" fmla="*/ 208937 h 3071407"/>
              <a:gd name="connsiteX10" fmla="*/ 5134223 w 5134223"/>
              <a:gd name="connsiteY10" fmla="*/ 113395 h 3071407"/>
              <a:gd name="connsiteX11" fmla="*/ 5134223 w 5134223"/>
              <a:gd name="connsiteY11" fmla="*/ 3071407 h 3071407"/>
              <a:gd name="connsiteX12" fmla="*/ 80992 w 5134223"/>
              <a:gd name="connsiteY12" fmla="*/ 3071407 h 3071407"/>
              <a:gd name="connsiteX13" fmla="*/ 0 w 5134223"/>
              <a:gd name="connsiteY13" fmla="*/ 84448 h 3071407"/>
              <a:gd name="connsiteX0" fmla="*/ 0 w 5134223"/>
              <a:gd name="connsiteY0" fmla="*/ 78763 h 3065722"/>
              <a:gd name="connsiteX1" fmla="*/ 1833472 w 5134223"/>
              <a:gd name="connsiteY1" fmla="*/ 31950 h 3065722"/>
              <a:gd name="connsiteX2" fmla="*/ 1862851 w 5134223"/>
              <a:gd name="connsiteY2" fmla="*/ 68674 h 3065722"/>
              <a:gd name="connsiteX3" fmla="*/ 1815111 w 5134223"/>
              <a:gd name="connsiteY3" fmla="*/ 116413 h 3065722"/>
              <a:gd name="connsiteX4" fmla="*/ 1877540 w 5134223"/>
              <a:gd name="connsiteY4" fmla="*/ 127431 h 3065722"/>
              <a:gd name="connsiteX5" fmla="*/ 1816080 w 5134223"/>
              <a:gd name="connsiteY5" fmla="*/ 191158 h 3065722"/>
              <a:gd name="connsiteX6" fmla="*/ 3306056 w 5134223"/>
              <a:gd name="connsiteY6" fmla="*/ 39783 h 3065722"/>
              <a:gd name="connsiteX7" fmla="*/ 3255511 w 5134223"/>
              <a:gd name="connsiteY7" fmla="*/ 1825 h 3065722"/>
              <a:gd name="connsiteX8" fmla="*/ 3633614 w 5134223"/>
              <a:gd name="connsiteY8" fmla="*/ 53840 h 3065722"/>
              <a:gd name="connsiteX9" fmla="*/ 3645567 w 5134223"/>
              <a:gd name="connsiteY9" fmla="*/ 203252 h 3065722"/>
              <a:gd name="connsiteX10" fmla="*/ 5134223 w 5134223"/>
              <a:gd name="connsiteY10" fmla="*/ 107710 h 3065722"/>
              <a:gd name="connsiteX11" fmla="*/ 5134223 w 5134223"/>
              <a:gd name="connsiteY11" fmla="*/ 3065722 h 3065722"/>
              <a:gd name="connsiteX12" fmla="*/ 80992 w 5134223"/>
              <a:gd name="connsiteY12" fmla="*/ 3065722 h 3065722"/>
              <a:gd name="connsiteX13" fmla="*/ 0 w 5134223"/>
              <a:gd name="connsiteY13" fmla="*/ 78763 h 306572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3645567 w 5134223"/>
              <a:gd name="connsiteY9" fmla="*/ 2492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5112417 w 5134223"/>
              <a:gd name="connsiteY9" fmla="*/ 587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33482 h 3120441"/>
              <a:gd name="connsiteX1" fmla="*/ 1833472 w 5134223"/>
              <a:gd name="connsiteY1" fmla="*/ 86669 h 3120441"/>
              <a:gd name="connsiteX2" fmla="*/ 1862851 w 5134223"/>
              <a:gd name="connsiteY2" fmla="*/ 123393 h 3120441"/>
              <a:gd name="connsiteX3" fmla="*/ 1815111 w 5134223"/>
              <a:gd name="connsiteY3" fmla="*/ 171132 h 3120441"/>
              <a:gd name="connsiteX4" fmla="*/ 1877540 w 5134223"/>
              <a:gd name="connsiteY4" fmla="*/ 182150 h 3120441"/>
              <a:gd name="connsiteX5" fmla="*/ 1816080 w 5134223"/>
              <a:gd name="connsiteY5" fmla="*/ 245877 h 3120441"/>
              <a:gd name="connsiteX6" fmla="*/ 3306056 w 5134223"/>
              <a:gd name="connsiteY6" fmla="*/ 94502 h 3120441"/>
              <a:gd name="connsiteX7" fmla="*/ 3255511 w 5134223"/>
              <a:gd name="connsiteY7" fmla="*/ 56544 h 3120441"/>
              <a:gd name="connsiteX8" fmla="*/ 5117132 w 5134223"/>
              <a:gd name="connsiteY8" fmla="*/ 6165 h 3120441"/>
              <a:gd name="connsiteX9" fmla="*/ 5112417 w 5134223"/>
              <a:gd name="connsiteY9" fmla="*/ 67471 h 3120441"/>
              <a:gd name="connsiteX10" fmla="*/ 5134223 w 5134223"/>
              <a:gd name="connsiteY10" fmla="*/ 162429 h 3120441"/>
              <a:gd name="connsiteX11" fmla="*/ 5134223 w 5134223"/>
              <a:gd name="connsiteY11" fmla="*/ 3120441 h 3120441"/>
              <a:gd name="connsiteX12" fmla="*/ 80992 w 5134223"/>
              <a:gd name="connsiteY12" fmla="*/ 3120441 h 3120441"/>
              <a:gd name="connsiteX13" fmla="*/ 0 w 5134223"/>
              <a:gd name="connsiteY13" fmla="*/ 133482 h 3120441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12417 w 5136604"/>
              <a:gd name="connsiteY9" fmla="*/ 61306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80992 w 5186619"/>
              <a:gd name="connsiteY12" fmla="*/ 3114276 h 3114276"/>
              <a:gd name="connsiteX13" fmla="*/ 0 w 5186619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80992 w 5186619"/>
              <a:gd name="connsiteY13" fmla="*/ 3114276 h 3114276"/>
              <a:gd name="connsiteX14" fmla="*/ 0 w 5186619"/>
              <a:gd name="connsiteY14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2924548 h 3114276"/>
              <a:gd name="connsiteX14" fmla="*/ 80992 w 5186619"/>
              <a:gd name="connsiteY14" fmla="*/ 3114276 h 3114276"/>
              <a:gd name="connsiteX15" fmla="*/ 0 w 5186619"/>
              <a:gd name="connsiteY15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12659 w 5186619"/>
              <a:gd name="connsiteY13" fmla="*/ 2986461 h 3114276"/>
              <a:gd name="connsiteX14" fmla="*/ 3355521 w 5186619"/>
              <a:gd name="connsiteY14" fmla="*/ 2924548 h 3114276"/>
              <a:gd name="connsiteX15" fmla="*/ 80992 w 5186619"/>
              <a:gd name="connsiteY15" fmla="*/ 3114276 h 3114276"/>
              <a:gd name="connsiteX16" fmla="*/ 0 w 5186619"/>
              <a:gd name="connsiteY16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3017417 h 3114276"/>
              <a:gd name="connsiteX14" fmla="*/ 3312659 w 5186619"/>
              <a:gd name="connsiteY14" fmla="*/ 2986461 h 3114276"/>
              <a:gd name="connsiteX15" fmla="*/ 3355521 w 5186619"/>
              <a:gd name="connsiteY15" fmla="*/ 2924548 h 3114276"/>
              <a:gd name="connsiteX16" fmla="*/ 80992 w 5186619"/>
              <a:gd name="connsiteY16" fmla="*/ 3114276 h 3114276"/>
              <a:gd name="connsiteX17" fmla="*/ 0 w 5186619"/>
              <a:gd name="connsiteY17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03134 w 5186619"/>
              <a:gd name="connsiteY13" fmla="*/ 3065042 h 3114276"/>
              <a:gd name="connsiteX14" fmla="*/ 3355521 w 5186619"/>
              <a:gd name="connsiteY14" fmla="*/ 3017417 h 3114276"/>
              <a:gd name="connsiteX15" fmla="*/ 3312659 w 5186619"/>
              <a:gd name="connsiteY15" fmla="*/ 2986461 h 3114276"/>
              <a:gd name="connsiteX16" fmla="*/ 3355521 w 5186619"/>
              <a:gd name="connsiteY16" fmla="*/ 2924548 h 3114276"/>
              <a:gd name="connsiteX17" fmla="*/ 80992 w 5186619"/>
              <a:gd name="connsiteY17" fmla="*/ 3114276 h 3114276"/>
              <a:gd name="connsiteX18" fmla="*/ 0 w 5186619"/>
              <a:gd name="connsiteY18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48377 w 5186619"/>
              <a:gd name="connsiteY13" fmla="*/ 3086473 h 3114276"/>
              <a:gd name="connsiteX14" fmla="*/ 3303134 w 5186619"/>
              <a:gd name="connsiteY14" fmla="*/ 3065042 h 3114276"/>
              <a:gd name="connsiteX15" fmla="*/ 3355521 w 5186619"/>
              <a:gd name="connsiteY15" fmla="*/ 3017417 h 3114276"/>
              <a:gd name="connsiteX16" fmla="*/ 3312659 w 5186619"/>
              <a:gd name="connsiteY16" fmla="*/ 2986461 h 3114276"/>
              <a:gd name="connsiteX17" fmla="*/ 3355521 w 5186619"/>
              <a:gd name="connsiteY17" fmla="*/ 2924548 h 3114276"/>
              <a:gd name="connsiteX18" fmla="*/ 80992 w 5186619"/>
              <a:gd name="connsiteY18" fmla="*/ 3114276 h 3114276"/>
              <a:gd name="connsiteX19" fmla="*/ 0 w 5186619"/>
              <a:gd name="connsiteY19" fmla="*/ 127317 h 3114276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36480"/>
              <a:gd name="connsiteX1" fmla="*/ 1833472 w 5186619"/>
              <a:gd name="connsiteY1" fmla="*/ 80504 h 3136480"/>
              <a:gd name="connsiteX2" fmla="*/ 1862851 w 5186619"/>
              <a:gd name="connsiteY2" fmla="*/ 117228 h 3136480"/>
              <a:gd name="connsiteX3" fmla="*/ 1815111 w 5186619"/>
              <a:gd name="connsiteY3" fmla="*/ 164967 h 3136480"/>
              <a:gd name="connsiteX4" fmla="*/ 1877540 w 5186619"/>
              <a:gd name="connsiteY4" fmla="*/ 175985 h 3136480"/>
              <a:gd name="connsiteX5" fmla="*/ 1816080 w 5186619"/>
              <a:gd name="connsiteY5" fmla="*/ 239712 h 3136480"/>
              <a:gd name="connsiteX6" fmla="*/ 3306056 w 5186619"/>
              <a:gd name="connsiteY6" fmla="*/ 88337 h 3136480"/>
              <a:gd name="connsiteX7" fmla="*/ 3255511 w 5186619"/>
              <a:gd name="connsiteY7" fmla="*/ 50379 h 3136480"/>
              <a:gd name="connsiteX8" fmla="*/ 5117132 w 5186619"/>
              <a:gd name="connsiteY8" fmla="*/ 0 h 3136480"/>
              <a:gd name="connsiteX9" fmla="*/ 5121942 w 5186619"/>
              <a:gd name="connsiteY9" fmla="*/ 239899 h 3136480"/>
              <a:gd name="connsiteX10" fmla="*/ 5136604 w 5186619"/>
              <a:gd name="connsiteY10" fmla="*/ 803964 h 3136480"/>
              <a:gd name="connsiteX11" fmla="*/ 5186610 w 5186619"/>
              <a:gd name="connsiteY11" fmla="*/ 3064270 h 3136480"/>
              <a:gd name="connsiteX12" fmla="*/ 3338852 w 5186619"/>
              <a:gd name="connsiteY12" fmla="*/ 3115048 h 3136480"/>
              <a:gd name="connsiteX13" fmla="*/ 3348377 w 5186619"/>
              <a:gd name="connsiteY13" fmla="*/ 3086473 h 3136480"/>
              <a:gd name="connsiteX14" fmla="*/ 3303134 w 5186619"/>
              <a:gd name="connsiteY14" fmla="*/ 3065042 h 3136480"/>
              <a:gd name="connsiteX15" fmla="*/ 3355521 w 5186619"/>
              <a:gd name="connsiteY15" fmla="*/ 3017417 h 3136480"/>
              <a:gd name="connsiteX16" fmla="*/ 3312659 w 5186619"/>
              <a:gd name="connsiteY16" fmla="*/ 2986461 h 3136480"/>
              <a:gd name="connsiteX17" fmla="*/ 3355521 w 5186619"/>
              <a:gd name="connsiteY17" fmla="*/ 2924548 h 3136480"/>
              <a:gd name="connsiteX18" fmla="*/ 1888671 w 5186619"/>
              <a:gd name="connsiteY18" fmla="*/ 3095998 h 3136480"/>
              <a:gd name="connsiteX19" fmla="*/ 1960109 w 5186619"/>
              <a:gd name="connsiteY19" fmla="*/ 3136480 h 3136480"/>
              <a:gd name="connsiteX20" fmla="*/ 80992 w 5186619"/>
              <a:gd name="connsiteY20" fmla="*/ 3114276 h 3136480"/>
              <a:gd name="connsiteX21" fmla="*/ 0 w 5186619"/>
              <a:gd name="connsiteY21" fmla="*/ 127317 h 3136480"/>
              <a:gd name="connsiteX0" fmla="*/ 0 w 5186619"/>
              <a:gd name="connsiteY0" fmla="*/ 127317 h 3150869"/>
              <a:gd name="connsiteX1" fmla="*/ 1833472 w 5186619"/>
              <a:gd name="connsiteY1" fmla="*/ 80504 h 3150869"/>
              <a:gd name="connsiteX2" fmla="*/ 1862851 w 5186619"/>
              <a:gd name="connsiteY2" fmla="*/ 117228 h 3150869"/>
              <a:gd name="connsiteX3" fmla="*/ 1815111 w 5186619"/>
              <a:gd name="connsiteY3" fmla="*/ 164967 h 3150869"/>
              <a:gd name="connsiteX4" fmla="*/ 1877540 w 5186619"/>
              <a:gd name="connsiteY4" fmla="*/ 175985 h 3150869"/>
              <a:gd name="connsiteX5" fmla="*/ 1816080 w 5186619"/>
              <a:gd name="connsiteY5" fmla="*/ 239712 h 3150869"/>
              <a:gd name="connsiteX6" fmla="*/ 3306056 w 5186619"/>
              <a:gd name="connsiteY6" fmla="*/ 88337 h 3150869"/>
              <a:gd name="connsiteX7" fmla="*/ 3255511 w 5186619"/>
              <a:gd name="connsiteY7" fmla="*/ 50379 h 3150869"/>
              <a:gd name="connsiteX8" fmla="*/ 5117132 w 5186619"/>
              <a:gd name="connsiteY8" fmla="*/ 0 h 3150869"/>
              <a:gd name="connsiteX9" fmla="*/ 5121942 w 5186619"/>
              <a:gd name="connsiteY9" fmla="*/ 239899 h 3150869"/>
              <a:gd name="connsiteX10" fmla="*/ 5136604 w 5186619"/>
              <a:gd name="connsiteY10" fmla="*/ 803964 h 3150869"/>
              <a:gd name="connsiteX11" fmla="*/ 5186610 w 5186619"/>
              <a:gd name="connsiteY11" fmla="*/ 3064270 h 3150869"/>
              <a:gd name="connsiteX12" fmla="*/ 3338852 w 5186619"/>
              <a:gd name="connsiteY12" fmla="*/ 3115048 h 3150869"/>
              <a:gd name="connsiteX13" fmla="*/ 3348377 w 5186619"/>
              <a:gd name="connsiteY13" fmla="*/ 3086473 h 3150869"/>
              <a:gd name="connsiteX14" fmla="*/ 3303134 w 5186619"/>
              <a:gd name="connsiteY14" fmla="*/ 3065042 h 3150869"/>
              <a:gd name="connsiteX15" fmla="*/ 3355521 w 5186619"/>
              <a:gd name="connsiteY15" fmla="*/ 3017417 h 3150869"/>
              <a:gd name="connsiteX16" fmla="*/ 3312659 w 5186619"/>
              <a:gd name="connsiteY16" fmla="*/ 2986461 h 3150869"/>
              <a:gd name="connsiteX17" fmla="*/ 3355521 w 5186619"/>
              <a:gd name="connsiteY17" fmla="*/ 2924548 h 3150869"/>
              <a:gd name="connsiteX18" fmla="*/ 1888671 w 5186619"/>
              <a:gd name="connsiteY18" fmla="*/ 3095998 h 3150869"/>
              <a:gd name="connsiteX19" fmla="*/ 1960109 w 5186619"/>
              <a:gd name="connsiteY19" fmla="*/ 3136480 h 3150869"/>
              <a:gd name="connsiteX20" fmla="*/ 1814852 w 5186619"/>
              <a:gd name="connsiteY20" fmla="*/ 3150767 h 3150869"/>
              <a:gd name="connsiteX21" fmla="*/ 80992 w 5186619"/>
              <a:gd name="connsiteY21" fmla="*/ 3114276 h 3150869"/>
              <a:gd name="connsiteX22" fmla="*/ 0 w 5186619"/>
              <a:gd name="connsiteY22" fmla="*/ 127317 h 3150869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88671 w 5186619"/>
              <a:gd name="connsiteY18" fmla="*/ 3095998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93434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767"/>
              <a:gd name="connsiteX1" fmla="*/ 1833472 w 5186619"/>
              <a:gd name="connsiteY1" fmla="*/ 80504 h 3150767"/>
              <a:gd name="connsiteX2" fmla="*/ 1862851 w 5186619"/>
              <a:gd name="connsiteY2" fmla="*/ 117228 h 3150767"/>
              <a:gd name="connsiteX3" fmla="*/ 1815111 w 5186619"/>
              <a:gd name="connsiteY3" fmla="*/ 164967 h 3150767"/>
              <a:gd name="connsiteX4" fmla="*/ 1877540 w 5186619"/>
              <a:gd name="connsiteY4" fmla="*/ 175985 h 3150767"/>
              <a:gd name="connsiteX5" fmla="*/ 1816080 w 5186619"/>
              <a:gd name="connsiteY5" fmla="*/ 239712 h 3150767"/>
              <a:gd name="connsiteX6" fmla="*/ 3306056 w 5186619"/>
              <a:gd name="connsiteY6" fmla="*/ 88337 h 3150767"/>
              <a:gd name="connsiteX7" fmla="*/ 3255511 w 5186619"/>
              <a:gd name="connsiteY7" fmla="*/ 50379 h 3150767"/>
              <a:gd name="connsiteX8" fmla="*/ 5117132 w 5186619"/>
              <a:gd name="connsiteY8" fmla="*/ 0 h 3150767"/>
              <a:gd name="connsiteX9" fmla="*/ 5121942 w 5186619"/>
              <a:gd name="connsiteY9" fmla="*/ 239899 h 3150767"/>
              <a:gd name="connsiteX10" fmla="*/ 5136604 w 5186619"/>
              <a:gd name="connsiteY10" fmla="*/ 803964 h 3150767"/>
              <a:gd name="connsiteX11" fmla="*/ 5186610 w 5186619"/>
              <a:gd name="connsiteY11" fmla="*/ 3064270 h 3150767"/>
              <a:gd name="connsiteX12" fmla="*/ 3338852 w 5186619"/>
              <a:gd name="connsiteY12" fmla="*/ 3115048 h 3150767"/>
              <a:gd name="connsiteX13" fmla="*/ 3348377 w 5186619"/>
              <a:gd name="connsiteY13" fmla="*/ 3086473 h 3150767"/>
              <a:gd name="connsiteX14" fmla="*/ 3303134 w 5186619"/>
              <a:gd name="connsiteY14" fmla="*/ 3065042 h 3150767"/>
              <a:gd name="connsiteX15" fmla="*/ 3355521 w 5186619"/>
              <a:gd name="connsiteY15" fmla="*/ 3017417 h 3150767"/>
              <a:gd name="connsiteX16" fmla="*/ 3312659 w 5186619"/>
              <a:gd name="connsiteY16" fmla="*/ 2986461 h 3150767"/>
              <a:gd name="connsiteX17" fmla="*/ 3355521 w 5186619"/>
              <a:gd name="connsiteY17" fmla="*/ 2924548 h 3150767"/>
              <a:gd name="connsiteX18" fmla="*/ 1874383 w 5186619"/>
              <a:gd name="connsiteY18" fmla="*/ 3100761 h 3150767"/>
              <a:gd name="connsiteX19" fmla="*/ 1948203 w 5186619"/>
              <a:gd name="connsiteY19" fmla="*/ 3131718 h 3150767"/>
              <a:gd name="connsiteX20" fmla="*/ 1893434 w 5186619"/>
              <a:gd name="connsiteY20" fmla="*/ 3150767 h 3150767"/>
              <a:gd name="connsiteX21" fmla="*/ 80992 w 5186619"/>
              <a:gd name="connsiteY21" fmla="*/ 3114276 h 3150767"/>
              <a:gd name="connsiteX22" fmla="*/ 0 w 5186619"/>
              <a:gd name="connsiteY22" fmla="*/ 127317 h 3150767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74383 w 5186619"/>
              <a:gd name="connsiteY18" fmla="*/ 3100761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98583 w 5193760"/>
              <a:gd name="connsiteY2" fmla="*/ 86272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27158 w 5193760"/>
              <a:gd name="connsiteY2" fmla="*/ 95797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10477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22371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28710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200001"/>
              <a:gd name="connsiteX1" fmla="*/ 1828710 w 5193760"/>
              <a:gd name="connsiteY1" fmla="*/ 80504 h 3200001"/>
              <a:gd name="connsiteX2" fmla="*/ 1879521 w 5193760"/>
              <a:gd name="connsiteY2" fmla="*/ 107704 h 3200001"/>
              <a:gd name="connsiteX3" fmla="*/ 1824636 w 5193760"/>
              <a:gd name="connsiteY3" fmla="*/ 162586 h 3200001"/>
              <a:gd name="connsiteX4" fmla="*/ 1887065 w 5193760"/>
              <a:gd name="connsiteY4" fmla="*/ 180748 h 3200001"/>
              <a:gd name="connsiteX5" fmla="*/ 1830367 w 5193760"/>
              <a:gd name="connsiteY5" fmla="*/ 230187 h 3200001"/>
              <a:gd name="connsiteX6" fmla="*/ 3289388 w 5193760"/>
              <a:gd name="connsiteY6" fmla="*/ 85956 h 3200001"/>
              <a:gd name="connsiteX7" fmla="*/ 3255511 w 5193760"/>
              <a:gd name="connsiteY7" fmla="*/ 50379 h 3200001"/>
              <a:gd name="connsiteX8" fmla="*/ 5117132 w 5193760"/>
              <a:gd name="connsiteY8" fmla="*/ 0 h 3200001"/>
              <a:gd name="connsiteX9" fmla="*/ 5121942 w 5193760"/>
              <a:gd name="connsiteY9" fmla="*/ 239899 h 3200001"/>
              <a:gd name="connsiteX10" fmla="*/ 5136604 w 5193760"/>
              <a:gd name="connsiteY10" fmla="*/ 803964 h 3200001"/>
              <a:gd name="connsiteX11" fmla="*/ 5193753 w 5193760"/>
              <a:gd name="connsiteY11" fmla="*/ 3071413 h 3200001"/>
              <a:gd name="connsiteX12" fmla="*/ 3319804 w 5193760"/>
              <a:gd name="connsiteY12" fmla="*/ 3115048 h 3200001"/>
              <a:gd name="connsiteX13" fmla="*/ 3348377 w 5193760"/>
              <a:gd name="connsiteY13" fmla="*/ 3086473 h 3200001"/>
              <a:gd name="connsiteX14" fmla="*/ 3295990 w 5193760"/>
              <a:gd name="connsiteY14" fmla="*/ 3067423 h 3200001"/>
              <a:gd name="connsiteX15" fmla="*/ 3355521 w 5193760"/>
              <a:gd name="connsiteY15" fmla="*/ 3017417 h 3200001"/>
              <a:gd name="connsiteX16" fmla="*/ 3307897 w 5193760"/>
              <a:gd name="connsiteY16" fmla="*/ 2984080 h 3200001"/>
              <a:gd name="connsiteX17" fmla="*/ 3355521 w 5193760"/>
              <a:gd name="connsiteY17" fmla="*/ 2924548 h 3200001"/>
              <a:gd name="connsiteX18" fmla="*/ 1881527 w 5193760"/>
              <a:gd name="connsiteY18" fmla="*/ 3098380 h 3200001"/>
              <a:gd name="connsiteX19" fmla="*/ 1948203 w 5193760"/>
              <a:gd name="connsiteY19" fmla="*/ 3131718 h 3200001"/>
              <a:gd name="connsiteX20" fmla="*/ 1902959 w 5193760"/>
              <a:gd name="connsiteY20" fmla="*/ 3153149 h 3200001"/>
              <a:gd name="connsiteX21" fmla="*/ 78610 w 5193760"/>
              <a:gd name="connsiteY21" fmla="*/ 3200001 h 3200001"/>
              <a:gd name="connsiteX22" fmla="*/ 0 w 5193760"/>
              <a:gd name="connsiteY22" fmla="*/ 127317 h 32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93760" h="3200001">
                <a:moveTo>
                  <a:pt x="0" y="127317"/>
                </a:moveTo>
                <a:lnTo>
                  <a:pt x="1828710" y="80504"/>
                </a:lnTo>
                <a:cubicBezTo>
                  <a:pt x="1854027" y="93354"/>
                  <a:pt x="1857786" y="98457"/>
                  <a:pt x="1879521" y="107704"/>
                </a:cubicBezTo>
                <a:cubicBezTo>
                  <a:pt x="1849039" y="136531"/>
                  <a:pt x="1863791" y="122254"/>
                  <a:pt x="1824636" y="162586"/>
                </a:cubicBezTo>
                <a:cubicBezTo>
                  <a:pt x="1859596" y="172599"/>
                  <a:pt x="1864368" y="176063"/>
                  <a:pt x="1887065" y="180748"/>
                </a:cubicBezTo>
                <a:cubicBezTo>
                  <a:pt x="1874778" y="199621"/>
                  <a:pt x="1863522" y="193027"/>
                  <a:pt x="1830367" y="230187"/>
                </a:cubicBezTo>
                <a:lnTo>
                  <a:pt x="3289388" y="85956"/>
                </a:lnTo>
                <a:cubicBezTo>
                  <a:pt x="3281247" y="66307"/>
                  <a:pt x="3277119" y="75023"/>
                  <a:pt x="3255511" y="50379"/>
                </a:cubicBezTo>
                <a:cubicBezTo>
                  <a:pt x="3445835" y="40022"/>
                  <a:pt x="5073156" y="4530"/>
                  <a:pt x="5117132" y="0"/>
                </a:cubicBezTo>
                <a:cubicBezTo>
                  <a:pt x="5113898" y="26780"/>
                  <a:pt x="5115272" y="77151"/>
                  <a:pt x="5121942" y="239899"/>
                </a:cubicBezTo>
                <a:cubicBezTo>
                  <a:pt x="5122066" y="535077"/>
                  <a:pt x="5131717" y="615942"/>
                  <a:pt x="5136604" y="803964"/>
                </a:cubicBezTo>
                <a:cubicBezTo>
                  <a:pt x="5135810" y="1574068"/>
                  <a:pt x="5194547" y="2301309"/>
                  <a:pt x="5193753" y="3071413"/>
                </a:cubicBezTo>
                <a:cubicBezTo>
                  <a:pt x="4694515" y="3089927"/>
                  <a:pt x="4119080" y="3108441"/>
                  <a:pt x="3319804" y="3115048"/>
                </a:cubicBezTo>
                <a:cubicBezTo>
                  <a:pt x="3321010" y="3104064"/>
                  <a:pt x="3337662" y="3102744"/>
                  <a:pt x="3348377" y="3086473"/>
                </a:cubicBezTo>
                <a:cubicBezTo>
                  <a:pt x="3335281" y="3082108"/>
                  <a:pt x="3335678" y="3088061"/>
                  <a:pt x="3295990" y="3067423"/>
                </a:cubicBezTo>
                <a:cubicBezTo>
                  <a:pt x="3320596" y="3044403"/>
                  <a:pt x="3317818" y="3049167"/>
                  <a:pt x="3355521" y="3017417"/>
                </a:cubicBezTo>
                <a:cubicBezTo>
                  <a:pt x="3333693" y="3009480"/>
                  <a:pt x="3346790" y="3028927"/>
                  <a:pt x="3307897" y="2984080"/>
                </a:cubicBezTo>
                <a:cubicBezTo>
                  <a:pt x="3333298" y="2955902"/>
                  <a:pt x="3335729" y="2979843"/>
                  <a:pt x="3355521" y="2924548"/>
                </a:cubicBezTo>
                <a:cubicBezTo>
                  <a:pt x="2864190" y="2999160"/>
                  <a:pt x="2372858" y="3040436"/>
                  <a:pt x="1881527" y="3098380"/>
                </a:cubicBezTo>
                <a:cubicBezTo>
                  <a:pt x="1929946" y="3126955"/>
                  <a:pt x="1883115" y="3115050"/>
                  <a:pt x="1948203" y="3131718"/>
                </a:cubicBezTo>
                <a:cubicBezTo>
                  <a:pt x="1889466" y="3139655"/>
                  <a:pt x="1918834" y="3147593"/>
                  <a:pt x="1902959" y="3153149"/>
                </a:cubicBezTo>
                <a:lnTo>
                  <a:pt x="78610" y="3200001"/>
                </a:lnTo>
                <a:lnTo>
                  <a:pt x="0" y="1273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noFill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068" y="1766588"/>
            <a:ext cx="5224725" cy="348111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45719" y="5837905"/>
            <a:ext cx="5127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solidFill>
                  <a:prstClr val="white"/>
                </a:solidFill>
              </a:rPr>
              <a:t>¡Con la educación para todas y todos salvamos juntos a Cartagena!</a:t>
            </a:r>
          </a:p>
        </p:txBody>
      </p:sp>
    </p:spTree>
    <p:extLst>
      <p:ext uri="{BB962C8B-B14F-4D97-AF65-F5344CB8AC3E}">
        <p14:creationId xmlns:p14="http://schemas.microsoft.com/office/powerpoint/2010/main" val="1269458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49" y="1446028"/>
            <a:ext cx="4575680" cy="46385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4" y="753819"/>
            <a:ext cx="6776626" cy="22316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4" y="2894090"/>
            <a:ext cx="6776627" cy="18991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" y="4810126"/>
            <a:ext cx="6776627" cy="18991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1550504" y="1146113"/>
            <a:ext cx="5105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Durante la vigencia -2022-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29 establecimientos que brindaban el servicio educativo ilegal fueron cerrados.</a:t>
            </a:r>
            <a:endParaRPr lang="es-CO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2433441" y="190904"/>
            <a:ext cx="757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>
                <a:solidFill>
                  <a:srgbClr val="00D74F"/>
                </a:solidFill>
                <a:latin typeface="Montserrat Black" panose="00000A00000000000000" pitchFamily="50" charset="0"/>
              </a:rPr>
              <a:t>INSPECCIÓN Y VIGILANCIA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2F88C44-4015-41E0-A285-7A8B215863E0}"/>
              </a:ext>
            </a:extLst>
          </p:cNvPr>
          <p:cNvSpPr txBox="1"/>
          <p:nvPr/>
        </p:nvSpPr>
        <p:spPr>
          <a:xfrm>
            <a:off x="1275925" y="3157683"/>
            <a:ext cx="5403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Se otorgaron 25 licencias, 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legalizando la creación y funcionamiento de  25 establecimientos educativos privados en el distrito.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584935B-3C84-4E2B-B823-5DADDE14F091}"/>
              </a:ext>
            </a:extLst>
          </p:cNvPr>
          <p:cNvSpPr txBox="1"/>
          <p:nvPr/>
        </p:nvSpPr>
        <p:spPr>
          <a:xfrm>
            <a:off x="1281811" y="5033157"/>
            <a:ext cx="5374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" panose="00000500000000000000"/>
              </a:rPr>
              <a:t>Se expidieron 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/>
              </a:rPr>
              <a:t>las resoluciones que regulan lo costos educativos al total de instituciones privadas del Distrito de Cartagena </a:t>
            </a:r>
            <a:r>
              <a:rPr lang="es-ES" sz="1600" b="1" dirty="0">
                <a:solidFill>
                  <a:srgbClr val="7030A0"/>
                </a:solidFill>
                <a:latin typeface="Montserrat" panose="00000500000000000000"/>
              </a:rPr>
              <a:t>(288) </a:t>
            </a:r>
            <a:endParaRPr lang="es-CO" sz="1600" b="1" dirty="0">
              <a:solidFill>
                <a:srgbClr val="7030A0"/>
              </a:solidFill>
              <a:latin typeface="Montserrat" panose="0000050000000000000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113346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3215136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sp>
        <p:nvSpPr>
          <p:cNvPr id="18" name="Rectángulo 2">
            <a:extLst>
              <a:ext uri="{FF2B5EF4-FFF2-40B4-BE49-F238E27FC236}">
                <a16:creationId xmlns:a16="http://schemas.microsoft.com/office/drawing/2014/main" xmlns="" id="{CCBC88D4-6C15-F440-D795-9D3B652D10CF}"/>
              </a:ext>
            </a:extLst>
          </p:cNvPr>
          <p:cNvSpPr/>
          <p:nvPr/>
        </p:nvSpPr>
        <p:spPr>
          <a:xfrm>
            <a:off x="7752833" y="1775012"/>
            <a:ext cx="3663719" cy="3735356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C9A671C-1458-50F5-4A53-0C3EA7262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4767">
            <a:off x="7968907" y="2017901"/>
            <a:ext cx="3195467" cy="32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34" y="1488813"/>
            <a:ext cx="4491269" cy="45529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1" y="814824"/>
            <a:ext cx="7284178" cy="19384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4" y="2611287"/>
            <a:ext cx="7134255" cy="25831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" y="4810125"/>
            <a:ext cx="7157303" cy="220851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1223913" y="1077620"/>
            <a:ext cx="5820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Durante la vigencia -2022-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Superamos la meta proyectada a nivel nacional del POAIV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 (Plan Operativo Anual de Inspección y Vigilancia)</a:t>
            </a:r>
            <a:endParaRPr lang="es-CO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2433441" y="190904"/>
            <a:ext cx="757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>
                <a:solidFill>
                  <a:srgbClr val="00D74F"/>
                </a:solidFill>
                <a:latin typeface="Montserrat Black" panose="00000A00000000000000" pitchFamily="50" charset="0"/>
              </a:rPr>
              <a:t>INSPECCIÓN Y VIGILANCIA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2F88C44-4015-41E0-A285-7A8B215863E0}"/>
              </a:ext>
            </a:extLst>
          </p:cNvPr>
          <p:cNvSpPr txBox="1"/>
          <p:nvPr/>
        </p:nvSpPr>
        <p:spPr>
          <a:xfrm>
            <a:off x="1266068" y="3162950"/>
            <a:ext cx="5835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Asesoramos e intervenimos en más de 400 establecimientos educativos públicos y privados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 exigiendo el cumplimiento de la norma y protegiendo el derecho a la educación de los ciudadanos y ciudadanas.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584935B-3C84-4E2B-B823-5DADDE14F091}"/>
              </a:ext>
            </a:extLst>
          </p:cNvPr>
          <p:cNvSpPr txBox="1"/>
          <p:nvPr/>
        </p:nvSpPr>
        <p:spPr>
          <a:xfrm>
            <a:off x="1285463" y="5156307"/>
            <a:ext cx="5816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" panose="00000500000000000000"/>
              </a:rPr>
              <a:t>Formulamos el Reglamento Territorial FOSE,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/>
              </a:rPr>
              <a:t> que será una herramienta para la verificación y control de la ejecución de los Fondos de servicio educativos.</a:t>
            </a:r>
            <a:endParaRPr lang="es-CO" sz="1600" b="1" dirty="0">
              <a:solidFill>
                <a:srgbClr val="7030A0"/>
              </a:solidFill>
              <a:latin typeface="Montserrat" panose="0000050000000000000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113346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3215136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sp>
        <p:nvSpPr>
          <p:cNvPr id="18" name="Rectángulo 2">
            <a:extLst>
              <a:ext uri="{FF2B5EF4-FFF2-40B4-BE49-F238E27FC236}">
                <a16:creationId xmlns:a16="http://schemas.microsoft.com/office/drawing/2014/main" xmlns="" id="{CCBC88D4-6C15-F440-D795-9D3B652D10CF}"/>
              </a:ext>
            </a:extLst>
          </p:cNvPr>
          <p:cNvSpPr/>
          <p:nvPr/>
        </p:nvSpPr>
        <p:spPr>
          <a:xfrm>
            <a:off x="8007824" y="1814257"/>
            <a:ext cx="3595584" cy="3702536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7E1C9A9-D69C-93CC-96D5-850A65ABB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1101294"/>
            <a:ext cx="1168937" cy="11003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C470C85-BB99-F623-04EE-7AA0AE470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8338">
            <a:off x="8122460" y="2065698"/>
            <a:ext cx="3229677" cy="32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4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0" y="2149002"/>
            <a:ext cx="5978500" cy="41769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987586" y="2907127"/>
            <a:ext cx="45340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Durante la vigencia -2023-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Diseñar y distribuir la Cartilla de Inspección y Vigilancia, </a:t>
            </a:r>
            <a:r>
              <a:rPr lang="es-MX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que brindará a los habitantes de Cartagena información referente a derechos, acciones y procesos en materia educativa </a:t>
            </a:r>
            <a:endParaRPr lang="es-CO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1420408" y="324189"/>
            <a:ext cx="820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>
                <a:solidFill>
                  <a:srgbClr val="00D74F"/>
                </a:solidFill>
                <a:latin typeface="Montserrat Black" panose="00000A00000000000000" pitchFamily="50" charset="0"/>
              </a:rPr>
              <a:t>INSPECCIÓN Y VIGILANCIA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C76983E-3D5E-D208-7472-D59D36C9EE20}"/>
              </a:ext>
            </a:extLst>
          </p:cNvPr>
          <p:cNvSpPr txBox="1"/>
          <p:nvPr/>
        </p:nvSpPr>
        <p:spPr>
          <a:xfrm>
            <a:off x="7313718" y="3048903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400" dirty="0">
                <a:solidFill>
                  <a:srgbClr val="552579"/>
                </a:solidFill>
                <a:latin typeface="Montserrat Black" panose="00000A00000000000000" pitchFamily="50" charset="0"/>
              </a:rPr>
              <a:t>RETOS 2023 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9886B4A-72ED-6B1B-856B-211E222A7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4" y="1744064"/>
            <a:ext cx="1163063" cy="11630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8BDEB5A-97C4-36BB-B2AD-A189C4059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79" y="959724"/>
            <a:ext cx="3842008" cy="38948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595CCEA-7D9F-08B4-F3C3-7860490E6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341" y="2752443"/>
            <a:ext cx="3979666" cy="40336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1556958-2B93-E8B9-F4EF-AFEB03DF8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9743">
            <a:off x="6422845" y="3256204"/>
            <a:ext cx="2791125" cy="286189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7F8364F-A7C1-A7A0-90C9-5F7C0CBAE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6616">
            <a:off x="9027373" y="1517074"/>
            <a:ext cx="2646111" cy="26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5613"/>
            <a:ext cx="6858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uadroTexto 4"/>
          <p:cNvSpPr txBox="1">
            <a:spLocks noChangeArrowheads="1"/>
          </p:cNvSpPr>
          <p:nvPr/>
        </p:nvSpPr>
        <p:spPr bwMode="auto">
          <a:xfrm>
            <a:off x="357188" y="862013"/>
            <a:ext cx="1155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800" smtClean="0">
                <a:solidFill>
                  <a:prstClr val="white"/>
                </a:solidFill>
                <a:latin typeface="Montserrat "/>
              </a:rPr>
              <a:t>*Atención a poblaciones, estrategias de acceso y permanencia.</a:t>
            </a:r>
            <a:endParaRPr lang="es-CO" altLang="es-CO" sz="1800" smtClean="0">
              <a:solidFill>
                <a:prstClr val="white"/>
              </a:solidFill>
              <a:latin typeface="Montserrat "/>
            </a:endParaRPr>
          </a:p>
        </p:txBody>
      </p:sp>
      <p:pic>
        <p:nvPicPr>
          <p:cNvPr id="5124" name="Image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1393825"/>
            <a:ext cx="62674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n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695166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355600" y="1774826"/>
            <a:ext cx="6026150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INVERSIÓN: $121.945.703.881,47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700" dirty="0">
              <a:solidFill>
                <a:prstClr val="white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5129" name="Imagen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93938"/>
            <a:ext cx="61626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CuadroTexto 17"/>
          <p:cNvSpPr txBox="1">
            <a:spLocks noChangeArrowheads="1"/>
          </p:cNvSpPr>
          <p:nvPr/>
        </p:nvSpPr>
        <p:spPr bwMode="auto">
          <a:xfrm>
            <a:off x="923925" y="2551113"/>
            <a:ext cx="467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smtClean="0">
                <a:solidFill>
                  <a:srgbClr val="552579"/>
                </a:solidFill>
                <a:latin typeface="Montserrat Black" panose="00000A00000000000000" pitchFamily="2" charset="0"/>
              </a:rPr>
              <a:t>POBLACIÓN BENEFICIADA:</a:t>
            </a:r>
          </a:p>
        </p:txBody>
      </p:sp>
      <p:sp>
        <p:nvSpPr>
          <p:cNvPr id="5131" name="CuadroTexto 20"/>
          <p:cNvSpPr txBox="1">
            <a:spLocks noChangeArrowheads="1"/>
          </p:cNvSpPr>
          <p:nvPr/>
        </p:nvSpPr>
        <p:spPr bwMode="auto">
          <a:xfrm>
            <a:off x="355600" y="3421063"/>
            <a:ext cx="60071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0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182.424  estudiantes matriculados en el Sistema educativo distrital, financiado con recursos públicos, 6.283 más que en 2019.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*Incluyendo niñas, niños, adolescentes,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jóvenes y adultos y población con </a:t>
            </a:r>
            <a:r>
              <a:rPr lang="es-ES" altLang="es-CO" sz="1600" b="1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extraedad</a:t>
            </a:r>
            <a:r>
              <a:rPr lang="es-ES" altLang="es-CO" sz="1600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3" name="Rectángulo 2"/>
          <p:cNvSpPr/>
          <p:nvPr/>
        </p:nvSpPr>
        <p:spPr>
          <a:xfrm>
            <a:off x="6597650" y="1906588"/>
            <a:ext cx="5194300" cy="3652837"/>
          </a:xfrm>
          <a:custGeom>
            <a:avLst/>
            <a:gdLst>
              <a:gd name="connsiteX0" fmla="*/ 0 w 5053231"/>
              <a:gd name="connsiteY0" fmla="*/ 0 h 2958012"/>
              <a:gd name="connsiteX1" fmla="*/ 5053231 w 5053231"/>
              <a:gd name="connsiteY1" fmla="*/ 0 h 2958012"/>
              <a:gd name="connsiteX2" fmla="*/ 5053231 w 5053231"/>
              <a:gd name="connsiteY2" fmla="*/ 2958012 h 2958012"/>
              <a:gd name="connsiteX3" fmla="*/ 0 w 5053231"/>
              <a:gd name="connsiteY3" fmla="*/ 2958012 h 2958012"/>
              <a:gd name="connsiteX4" fmla="*/ 0 w 5053231"/>
              <a:gd name="connsiteY4" fmla="*/ 0 h 2958012"/>
              <a:gd name="connsiteX0" fmla="*/ 0 w 5115862"/>
              <a:gd name="connsiteY0" fmla="*/ 0 h 2958012"/>
              <a:gd name="connsiteX1" fmla="*/ 5115862 w 5115862"/>
              <a:gd name="connsiteY1" fmla="*/ 0 h 2958012"/>
              <a:gd name="connsiteX2" fmla="*/ 5115862 w 5115862"/>
              <a:gd name="connsiteY2" fmla="*/ 2958012 h 2958012"/>
              <a:gd name="connsiteX3" fmla="*/ 62631 w 5115862"/>
              <a:gd name="connsiteY3" fmla="*/ 2958012 h 2958012"/>
              <a:gd name="connsiteX4" fmla="*/ 0 w 5115862"/>
              <a:gd name="connsiteY4" fmla="*/ 0 h 2958012"/>
              <a:gd name="connsiteX0" fmla="*/ 0 w 5115862"/>
              <a:gd name="connsiteY0" fmla="*/ 55 h 2958067"/>
              <a:gd name="connsiteX1" fmla="*/ 1775973 w 5115862"/>
              <a:gd name="connsiteY1" fmla="*/ 225523 h 2958067"/>
              <a:gd name="connsiteX2" fmla="*/ 5115862 w 5115862"/>
              <a:gd name="connsiteY2" fmla="*/ 55 h 2958067"/>
              <a:gd name="connsiteX3" fmla="*/ 5115862 w 5115862"/>
              <a:gd name="connsiteY3" fmla="*/ 2958067 h 2958067"/>
              <a:gd name="connsiteX4" fmla="*/ 62631 w 5115862"/>
              <a:gd name="connsiteY4" fmla="*/ 2958067 h 2958067"/>
              <a:gd name="connsiteX5" fmla="*/ 0 w 5115862"/>
              <a:gd name="connsiteY5" fmla="*/ 55 h 2958067"/>
              <a:gd name="connsiteX0" fmla="*/ 0 w 5115862"/>
              <a:gd name="connsiteY0" fmla="*/ 8530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8530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5115862 w 5115862"/>
              <a:gd name="connsiteY2" fmla="*/ 85308 h 3043320"/>
              <a:gd name="connsiteX3" fmla="*/ 5115862 w 5115862"/>
              <a:gd name="connsiteY3" fmla="*/ 3043320 h 3043320"/>
              <a:gd name="connsiteX4" fmla="*/ 62631 w 5115862"/>
              <a:gd name="connsiteY4" fmla="*/ 3043320 h 3043320"/>
              <a:gd name="connsiteX5" fmla="*/ 0 w 5115862"/>
              <a:gd name="connsiteY5" fmla="*/ 67378 h 3043320"/>
              <a:gd name="connsiteX0" fmla="*/ 0 w 5115862"/>
              <a:gd name="connsiteY0" fmla="*/ 67378 h 3043320"/>
              <a:gd name="connsiteX1" fmla="*/ 2032961 w 5115862"/>
              <a:gd name="connsiteY1" fmla="*/ 0 h 3043320"/>
              <a:gd name="connsiteX2" fmla="*/ 3627206 w 5115862"/>
              <a:gd name="connsiteY2" fmla="*/ 180850 h 3043320"/>
              <a:gd name="connsiteX3" fmla="*/ 5115862 w 5115862"/>
              <a:gd name="connsiteY3" fmla="*/ 85308 h 3043320"/>
              <a:gd name="connsiteX4" fmla="*/ 5115862 w 5115862"/>
              <a:gd name="connsiteY4" fmla="*/ 3043320 h 3043320"/>
              <a:gd name="connsiteX5" fmla="*/ 62631 w 5115862"/>
              <a:gd name="connsiteY5" fmla="*/ 3043320 h 3043320"/>
              <a:gd name="connsiteX6" fmla="*/ 0 w 5115862"/>
              <a:gd name="connsiteY6" fmla="*/ 67378 h 3043320"/>
              <a:gd name="connsiteX0" fmla="*/ 0 w 5115862"/>
              <a:gd name="connsiteY0" fmla="*/ 77492 h 3053434"/>
              <a:gd name="connsiteX1" fmla="*/ 2032961 w 5115862"/>
              <a:gd name="connsiteY1" fmla="*/ 10114 h 3053434"/>
              <a:gd name="connsiteX2" fmla="*/ 3627206 w 5115862"/>
              <a:gd name="connsiteY2" fmla="*/ 190964 h 3053434"/>
              <a:gd name="connsiteX3" fmla="*/ 5115862 w 5115862"/>
              <a:gd name="connsiteY3" fmla="*/ 95422 h 3053434"/>
              <a:gd name="connsiteX4" fmla="*/ 5115862 w 5115862"/>
              <a:gd name="connsiteY4" fmla="*/ 3053434 h 3053434"/>
              <a:gd name="connsiteX5" fmla="*/ 62631 w 5115862"/>
              <a:gd name="connsiteY5" fmla="*/ 3053434 h 3053434"/>
              <a:gd name="connsiteX6" fmla="*/ 0 w 5115862"/>
              <a:gd name="connsiteY6" fmla="*/ 77492 h 3053434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67559 h 3043501"/>
              <a:gd name="connsiteX1" fmla="*/ 2032961 w 5115862"/>
              <a:gd name="connsiteY1" fmla="*/ 181 h 3043501"/>
              <a:gd name="connsiteX2" fmla="*/ 3615253 w 5115862"/>
              <a:gd name="connsiteY2" fmla="*/ 31619 h 3043501"/>
              <a:gd name="connsiteX3" fmla="*/ 3627206 w 5115862"/>
              <a:gd name="connsiteY3" fmla="*/ 181031 h 3043501"/>
              <a:gd name="connsiteX4" fmla="*/ 5115862 w 5115862"/>
              <a:gd name="connsiteY4" fmla="*/ 85489 h 3043501"/>
              <a:gd name="connsiteX5" fmla="*/ 5115862 w 5115862"/>
              <a:gd name="connsiteY5" fmla="*/ 3043501 h 3043501"/>
              <a:gd name="connsiteX6" fmla="*/ 62631 w 5115862"/>
              <a:gd name="connsiteY6" fmla="*/ 3043501 h 3043501"/>
              <a:gd name="connsiteX7" fmla="*/ 0 w 5115862"/>
              <a:gd name="connsiteY7" fmla="*/ 67559 h 3043501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2032961 w 5115862"/>
              <a:gd name="connsiteY2" fmla="*/ 126675 h 3169995"/>
              <a:gd name="connsiteX3" fmla="*/ 3615253 w 5115862"/>
              <a:gd name="connsiteY3" fmla="*/ 158113 h 3169995"/>
              <a:gd name="connsiteX4" fmla="*/ 3627206 w 5115862"/>
              <a:gd name="connsiteY4" fmla="*/ 307525 h 3169995"/>
              <a:gd name="connsiteX5" fmla="*/ 5115862 w 5115862"/>
              <a:gd name="connsiteY5" fmla="*/ 211983 h 3169995"/>
              <a:gd name="connsiteX6" fmla="*/ 5115862 w 5115862"/>
              <a:gd name="connsiteY6" fmla="*/ 3169995 h 3169995"/>
              <a:gd name="connsiteX7" fmla="*/ 62631 w 5115862"/>
              <a:gd name="connsiteY7" fmla="*/ 3169995 h 3169995"/>
              <a:gd name="connsiteX8" fmla="*/ 0 w 5115862"/>
              <a:gd name="connsiteY8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2032961 w 5115862"/>
              <a:gd name="connsiteY3" fmla="*/ 126675 h 3169995"/>
              <a:gd name="connsiteX4" fmla="*/ 3615253 w 5115862"/>
              <a:gd name="connsiteY4" fmla="*/ 158113 h 3169995"/>
              <a:gd name="connsiteX5" fmla="*/ 3627206 w 5115862"/>
              <a:gd name="connsiteY5" fmla="*/ 307525 h 3169995"/>
              <a:gd name="connsiteX6" fmla="*/ 5115862 w 5115862"/>
              <a:gd name="connsiteY6" fmla="*/ 211983 h 3169995"/>
              <a:gd name="connsiteX7" fmla="*/ 5115862 w 5115862"/>
              <a:gd name="connsiteY7" fmla="*/ 3169995 h 3169995"/>
              <a:gd name="connsiteX8" fmla="*/ 62631 w 5115862"/>
              <a:gd name="connsiteY8" fmla="*/ 3169995 h 3169995"/>
              <a:gd name="connsiteX9" fmla="*/ 0 w 5115862"/>
              <a:gd name="connsiteY9" fmla="*/ 194053 h 3169995"/>
              <a:gd name="connsiteX0" fmla="*/ 0 w 5115862"/>
              <a:gd name="connsiteY0" fmla="*/ 194053 h 3169995"/>
              <a:gd name="connsiteX1" fmla="*/ 1664547 w 5115862"/>
              <a:gd name="connsiteY1" fmla="*/ 323510 h 3169995"/>
              <a:gd name="connsiteX2" fmla="*/ 1837145 w 5115862"/>
              <a:gd name="connsiteY2" fmla="*/ 411645 h 3169995"/>
              <a:gd name="connsiteX3" fmla="*/ 1958330 w 5115862"/>
              <a:gd name="connsiteY3" fmla="*/ 349217 h 3169995"/>
              <a:gd name="connsiteX4" fmla="*/ 2032961 w 5115862"/>
              <a:gd name="connsiteY4" fmla="*/ 126675 h 3169995"/>
              <a:gd name="connsiteX5" fmla="*/ 3615253 w 5115862"/>
              <a:gd name="connsiteY5" fmla="*/ 158113 h 3169995"/>
              <a:gd name="connsiteX6" fmla="*/ 3627206 w 5115862"/>
              <a:gd name="connsiteY6" fmla="*/ 307525 h 3169995"/>
              <a:gd name="connsiteX7" fmla="*/ 5115862 w 5115862"/>
              <a:gd name="connsiteY7" fmla="*/ 211983 h 3169995"/>
              <a:gd name="connsiteX8" fmla="*/ 5115862 w 5115862"/>
              <a:gd name="connsiteY8" fmla="*/ 3169995 h 3169995"/>
              <a:gd name="connsiteX9" fmla="*/ 62631 w 5115862"/>
              <a:gd name="connsiteY9" fmla="*/ 3169995 h 3169995"/>
              <a:gd name="connsiteX10" fmla="*/ 0 w 5115862"/>
              <a:gd name="connsiteY10" fmla="*/ 194053 h 3169995"/>
              <a:gd name="connsiteX0" fmla="*/ 0 w 5130551"/>
              <a:gd name="connsiteY0" fmla="*/ 194053 h 3169995"/>
              <a:gd name="connsiteX1" fmla="*/ 1679236 w 5130551"/>
              <a:gd name="connsiteY1" fmla="*/ 323510 h 3169995"/>
              <a:gd name="connsiteX2" fmla="*/ 1851834 w 5130551"/>
              <a:gd name="connsiteY2" fmla="*/ 411645 h 3169995"/>
              <a:gd name="connsiteX3" fmla="*/ 1973019 w 5130551"/>
              <a:gd name="connsiteY3" fmla="*/ 349217 h 3169995"/>
              <a:gd name="connsiteX4" fmla="*/ 2047650 w 5130551"/>
              <a:gd name="connsiteY4" fmla="*/ 126675 h 3169995"/>
              <a:gd name="connsiteX5" fmla="*/ 3629942 w 5130551"/>
              <a:gd name="connsiteY5" fmla="*/ 158113 h 3169995"/>
              <a:gd name="connsiteX6" fmla="*/ 3641895 w 5130551"/>
              <a:gd name="connsiteY6" fmla="*/ 307525 h 3169995"/>
              <a:gd name="connsiteX7" fmla="*/ 5130551 w 5130551"/>
              <a:gd name="connsiteY7" fmla="*/ 211983 h 3169995"/>
              <a:gd name="connsiteX8" fmla="*/ 5130551 w 5130551"/>
              <a:gd name="connsiteY8" fmla="*/ 3169995 h 3169995"/>
              <a:gd name="connsiteX9" fmla="*/ 77320 w 5130551"/>
              <a:gd name="connsiteY9" fmla="*/ 3169995 h 3169995"/>
              <a:gd name="connsiteX10" fmla="*/ 0 w 5130551"/>
              <a:gd name="connsiteY10" fmla="*/ 194053 h 3169995"/>
              <a:gd name="connsiteX0" fmla="*/ 0 w 5130551"/>
              <a:gd name="connsiteY0" fmla="*/ 67559 h 3043501"/>
              <a:gd name="connsiteX1" fmla="*/ 1679236 w 5130551"/>
              <a:gd name="connsiteY1" fmla="*/ 197016 h 3043501"/>
              <a:gd name="connsiteX2" fmla="*/ 1851834 w 5130551"/>
              <a:gd name="connsiteY2" fmla="*/ 285151 h 3043501"/>
              <a:gd name="connsiteX3" fmla="*/ 1973019 w 5130551"/>
              <a:gd name="connsiteY3" fmla="*/ 222723 h 3043501"/>
              <a:gd name="connsiteX4" fmla="*/ 2047650 w 5130551"/>
              <a:gd name="connsiteY4" fmla="*/ 181 h 3043501"/>
              <a:gd name="connsiteX5" fmla="*/ 3629942 w 5130551"/>
              <a:gd name="connsiteY5" fmla="*/ 31619 h 3043501"/>
              <a:gd name="connsiteX6" fmla="*/ 3641895 w 5130551"/>
              <a:gd name="connsiteY6" fmla="*/ 181031 h 3043501"/>
              <a:gd name="connsiteX7" fmla="*/ 5130551 w 5130551"/>
              <a:gd name="connsiteY7" fmla="*/ 85489 h 3043501"/>
              <a:gd name="connsiteX8" fmla="*/ 5130551 w 5130551"/>
              <a:gd name="connsiteY8" fmla="*/ 3043501 h 3043501"/>
              <a:gd name="connsiteX9" fmla="*/ 77320 w 5130551"/>
              <a:gd name="connsiteY9" fmla="*/ 3043501 h 3043501"/>
              <a:gd name="connsiteX10" fmla="*/ 0 w 5130551"/>
              <a:gd name="connsiteY10" fmla="*/ 67559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682908 w 5134223"/>
              <a:gd name="connsiteY1" fmla="*/ 197016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55506 w 5134223"/>
              <a:gd name="connsiteY2" fmla="*/ 285151 h 3043501"/>
              <a:gd name="connsiteX3" fmla="*/ 1976691 w 5134223"/>
              <a:gd name="connsiteY3" fmla="*/ 222723 h 3043501"/>
              <a:gd name="connsiteX4" fmla="*/ 2051322 w 5134223"/>
              <a:gd name="connsiteY4" fmla="*/ 181 h 3043501"/>
              <a:gd name="connsiteX5" fmla="*/ 3633614 w 5134223"/>
              <a:gd name="connsiteY5" fmla="*/ 31619 h 3043501"/>
              <a:gd name="connsiteX6" fmla="*/ 3645567 w 5134223"/>
              <a:gd name="connsiteY6" fmla="*/ 181031 h 3043501"/>
              <a:gd name="connsiteX7" fmla="*/ 5134223 w 5134223"/>
              <a:gd name="connsiteY7" fmla="*/ 85489 h 3043501"/>
              <a:gd name="connsiteX8" fmla="*/ 5134223 w 5134223"/>
              <a:gd name="connsiteY8" fmla="*/ 3043501 h 3043501"/>
              <a:gd name="connsiteX9" fmla="*/ 80992 w 5134223"/>
              <a:gd name="connsiteY9" fmla="*/ 3043501 h 3043501"/>
              <a:gd name="connsiteX10" fmla="*/ 0 w 5134223"/>
              <a:gd name="connsiteY10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469916 w 5134223"/>
              <a:gd name="connsiteY2" fmla="*/ 391648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55506 w 5134223"/>
              <a:gd name="connsiteY3" fmla="*/ 285151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976691 w 5134223"/>
              <a:gd name="connsiteY4" fmla="*/ 222723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2051322 w 5134223"/>
              <a:gd name="connsiteY5" fmla="*/ 181 h 3043501"/>
              <a:gd name="connsiteX6" fmla="*/ 3633614 w 5134223"/>
              <a:gd name="connsiteY6" fmla="*/ 31619 h 3043501"/>
              <a:gd name="connsiteX7" fmla="*/ 3645567 w 5134223"/>
              <a:gd name="connsiteY7" fmla="*/ 181031 h 3043501"/>
              <a:gd name="connsiteX8" fmla="*/ 5134223 w 5134223"/>
              <a:gd name="connsiteY8" fmla="*/ 85489 h 3043501"/>
              <a:gd name="connsiteX9" fmla="*/ 5134223 w 5134223"/>
              <a:gd name="connsiteY9" fmla="*/ 3043501 h 3043501"/>
              <a:gd name="connsiteX10" fmla="*/ 80992 w 5134223"/>
              <a:gd name="connsiteY10" fmla="*/ 3043501 h 3043501"/>
              <a:gd name="connsiteX11" fmla="*/ 0 w 5134223"/>
              <a:gd name="connsiteY11" fmla="*/ 56542 h 3043501"/>
              <a:gd name="connsiteX0" fmla="*/ 0 w 5134223"/>
              <a:gd name="connsiteY0" fmla="*/ 56542 h 3043501"/>
              <a:gd name="connsiteX1" fmla="*/ 1833472 w 5134223"/>
              <a:gd name="connsiteY1" fmla="*/ 9729 h 3043501"/>
              <a:gd name="connsiteX2" fmla="*/ 1862851 w 5134223"/>
              <a:gd name="connsiteY2" fmla="*/ 46453 h 3043501"/>
              <a:gd name="connsiteX3" fmla="*/ 1815111 w 5134223"/>
              <a:gd name="connsiteY3" fmla="*/ 94192 h 3043501"/>
              <a:gd name="connsiteX4" fmla="*/ 1877540 w 5134223"/>
              <a:gd name="connsiteY4" fmla="*/ 105210 h 3043501"/>
              <a:gd name="connsiteX5" fmla="*/ 1833473 w 5134223"/>
              <a:gd name="connsiteY5" fmla="*/ 163966 h 3043501"/>
              <a:gd name="connsiteX6" fmla="*/ 2051322 w 5134223"/>
              <a:gd name="connsiteY6" fmla="*/ 181 h 3043501"/>
              <a:gd name="connsiteX7" fmla="*/ 3633614 w 5134223"/>
              <a:gd name="connsiteY7" fmla="*/ 31619 h 3043501"/>
              <a:gd name="connsiteX8" fmla="*/ 3645567 w 5134223"/>
              <a:gd name="connsiteY8" fmla="*/ 181031 h 3043501"/>
              <a:gd name="connsiteX9" fmla="*/ 5134223 w 5134223"/>
              <a:gd name="connsiteY9" fmla="*/ 85489 h 3043501"/>
              <a:gd name="connsiteX10" fmla="*/ 5134223 w 5134223"/>
              <a:gd name="connsiteY10" fmla="*/ 3043501 h 3043501"/>
              <a:gd name="connsiteX11" fmla="*/ 80992 w 5134223"/>
              <a:gd name="connsiteY11" fmla="*/ 3043501 h 3043501"/>
              <a:gd name="connsiteX12" fmla="*/ 0 w 5134223"/>
              <a:gd name="connsiteY12" fmla="*/ 56542 h 3043501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33473 w 5134223"/>
              <a:gd name="connsiteY5" fmla="*/ 154237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776323 w 5134223"/>
              <a:gd name="connsiteY5" fmla="*/ 241205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28504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3572 w 5134223"/>
              <a:gd name="connsiteY6" fmla="*/ 5141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46813 h 3033772"/>
              <a:gd name="connsiteX1" fmla="*/ 1833472 w 5134223"/>
              <a:gd name="connsiteY1" fmla="*/ 0 h 3033772"/>
              <a:gd name="connsiteX2" fmla="*/ 1862851 w 5134223"/>
              <a:gd name="connsiteY2" fmla="*/ 36724 h 3033772"/>
              <a:gd name="connsiteX3" fmla="*/ 1815111 w 5134223"/>
              <a:gd name="connsiteY3" fmla="*/ 84463 h 3033772"/>
              <a:gd name="connsiteX4" fmla="*/ 1877540 w 5134223"/>
              <a:gd name="connsiteY4" fmla="*/ 95481 h 3033772"/>
              <a:gd name="connsiteX5" fmla="*/ 1816080 w 5134223"/>
              <a:gd name="connsiteY5" fmla="*/ 159208 h 3033772"/>
              <a:gd name="connsiteX6" fmla="*/ 3306056 w 5134223"/>
              <a:gd name="connsiteY6" fmla="*/ 12595 h 3033772"/>
              <a:gd name="connsiteX7" fmla="*/ 3633614 w 5134223"/>
              <a:gd name="connsiteY7" fmla="*/ 21890 h 3033772"/>
              <a:gd name="connsiteX8" fmla="*/ 3645567 w 5134223"/>
              <a:gd name="connsiteY8" fmla="*/ 171302 h 3033772"/>
              <a:gd name="connsiteX9" fmla="*/ 5134223 w 5134223"/>
              <a:gd name="connsiteY9" fmla="*/ 75760 h 3033772"/>
              <a:gd name="connsiteX10" fmla="*/ 5134223 w 5134223"/>
              <a:gd name="connsiteY10" fmla="*/ 3033772 h 3033772"/>
              <a:gd name="connsiteX11" fmla="*/ 80992 w 5134223"/>
              <a:gd name="connsiteY11" fmla="*/ 3033772 h 3033772"/>
              <a:gd name="connsiteX12" fmla="*/ 0 w 5134223"/>
              <a:gd name="connsiteY12" fmla="*/ 46813 h 3033772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95 h 3066354"/>
              <a:gd name="connsiteX1" fmla="*/ 1833472 w 5134223"/>
              <a:gd name="connsiteY1" fmla="*/ 32582 h 3066354"/>
              <a:gd name="connsiteX2" fmla="*/ 1862851 w 5134223"/>
              <a:gd name="connsiteY2" fmla="*/ 69306 h 3066354"/>
              <a:gd name="connsiteX3" fmla="*/ 1815111 w 5134223"/>
              <a:gd name="connsiteY3" fmla="*/ 117045 h 3066354"/>
              <a:gd name="connsiteX4" fmla="*/ 1877540 w 5134223"/>
              <a:gd name="connsiteY4" fmla="*/ 128063 h 3066354"/>
              <a:gd name="connsiteX5" fmla="*/ 1816080 w 5134223"/>
              <a:gd name="connsiteY5" fmla="*/ 191790 h 3066354"/>
              <a:gd name="connsiteX6" fmla="*/ 3306056 w 5134223"/>
              <a:gd name="connsiteY6" fmla="*/ 45177 h 3066354"/>
              <a:gd name="connsiteX7" fmla="*/ 3255510 w 5134223"/>
              <a:gd name="connsiteY7" fmla="*/ 76 h 3066354"/>
              <a:gd name="connsiteX8" fmla="*/ 3633614 w 5134223"/>
              <a:gd name="connsiteY8" fmla="*/ 54472 h 3066354"/>
              <a:gd name="connsiteX9" fmla="*/ 3645567 w 5134223"/>
              <a:gd name="connsiteY9" fmla="*/ 203884 h 3066354"/>
              <a:gd name="connsiteX10" fmla="*/ 5134223 w 5134223"/>
              <a:gd name="connsiteY10" fmla="*/ 108342 h 3066354"/>
              <a:gd name="connsiteX11" fmla="*/ 5134223 w 5134223"/>
              <a:gd name="connsiteY11" fmla="*/ 3066354 h 3066354"/>
              <a:gd name="connsiteX12" fmla="*/ 80992 w 5134223"/>
              <a:gd name="connsiteY12" fmla="*/ 3066354 h 3066354"/>
              <a:gd name="connsiteX13" fmla="*/ 0 w 5134223"/>
              <a:gd name="connsiteY13" fmla="*/ 79395 h 3066354"/>
              <a:gd name="connsiteX0" fmla="*/ 0 w 5134223"/>
              <a:gd name="connsiteY0" fmla="*/ 79367 h 3066326"/>
              <a:gd name="connsiteX1" fmla="*/ 1833472 w 5134223"/>
              <a:gd name="connsiteY1" fmla="*/ 32554 h 3066326"/>
              <a:gd name="connsiteX2" fmla="*/ 1862851 w 5134223"/>
              <a:gd name="connsiteY2" fmla="*/ 69278 h 3066326"/>
              <a:gd name="connsiteX3" fmla="*/ 1815111 w 5134223"/>
              <a:gd name="connsiteY3" fmla="*/ 117017 h 3066326"/>
              <a:gd name="connsiteX4" fmla="*/ 1877540 w 5134223"/>
              <a:gd name="connsiteY4" fmla="*/ 128035 h 3066326"/>
              <a:gd name="connsiteX5" fmla="*/ 1816080 w 5134223"/>
              <a:gd name="connsiteY5" fmla="*/ 191762 h 3066326"/>
              <a:gd name="connsiteX6" fmla="*/ 3306056 w 5134223"/>
              <a:gd name="connsiteY6" fmla="*/ 45149 h 3066326"/>
              <a:gd name="connsiteX7" fmla="*/ 3255510 w 5134223"/>
              <a:gd name="connsiteY7" fmla="*/ 48 h 3066326"/>
              <a:gd name="connsiteX8" fmla="*/ 3633614 w 5134223"/>
              <a:gd name="connsiteY8" fmla="*/ 54444 h 3066326"/>
              <a:gd name="connsiteX9" fmla="*/ 3645567 w 5134223"/>
              <a:gd name="connsiteY9" fmla="*/ 203856 h 3066326"/>
              <a:gd name="connsiteX10" fmla="*/ 5134223 w 5134223"/>
              <a:gd name="connsiteY10" fmla="*/ 108314 h 3066326"/>
              <a:gd name="connsiteX11" fmla="*/ 5134223 w 5134223"/>
              <a:gd name="connsiteY11" fmla="*/ 3066326 h 3066326"/>
              <a:gd name="connsiteX12" fmla="*/ 80992 w 5134223"/>
              <a:gd name="connsiteY12" fmla="*/ 3066326 h 3066326"/>
              <a:gd name="connsiteX13" fmla="*/ 0 w 5134223"/>
              <a:gd name="connsiteY13" fmla="*/ 79367 h 3066326"/>
              <a:gd name="connsiteX0" fmla="*/ 0 w 5134223"/>
              <a:gd name="connsiteY0" fmla="*/ 79373 h 3066332"/>
              <a:gd name="connsiteX1" fmla="*/ 1833472 w 5134223"/>
              <a:gd name="connsiteY1" fmla="*/ 32560 h 3066332"/>
              <a:gd name="connsiteX2" fmla="*/ 1862851 w 5134223"/>
              <a:gd name="connsiteY2" fmla="*/ 69284 h 3066332"/>
              <a:gd name="connsiteX3" fmla="*/ 1815111 w 5134223"/>
              <a:gd name="connsiteY3" fmla="*/ 117023 h 3066332"/>
              <a:gd name="connsiteX4" fmla="*/ 1877540 w 5134223"/>
              <a:gd name="connsiteY4" fmla="*/ 128041 h 3066332"/>
              <a:gd name="connsiteX5" fmla="*/ 1816080 w 5134223"/>
              <a:gd name="connsiteY5" fmla="*/ 191768 h 3066332"/>
              <a:gd name="connsiteX6" fmla="*/ 3306056 w 5134223"/>
              <a:gd name="connsiteY6" fmla="*/ 40393 h 3066332"/>
              <a:gd name="connsiteX7" fmla="*/ 3255510 w 5134223"/>
              <a:gd name="connsiteY7" fmla="*/ 54 h 3066332"/>
              <a:gd name="connsiteX8" fmla="*/ 3633614 w 5134223"/>
              <a:gd name="connsiteY8" fmla="*/ 54450 h 3066332"/>
              <a:gd name="connsiteX9" fmla="*/ 3645567 w 5134223"/>
              <a:gd name="connsiteY9" fmla="*/ 203862 h 3066332"/>
              <a:gd name="connsiteX10" fmla="*/ 5134223 w 5134223"/>
              <a:gd name="connsiteY10" fmla="*/ 108320 h 3066332"/>
              <a:gd name="connsiteX11" fmla="*/ 5134223 w 5134223"/>
              <a:gd name="connsiteY11" fmla="*/ 3066332 h 3066332"/>
              <a:gd name="connsiteX12" fmla="*/ 80992 w 5134223"/>
              <a:gd name="connsiteY12" fmla="*/ 3066332 h 3066332"/>
              <a:gd name="connsiteX13" fmla="*/ 0 w 5134223"/>
              <a:gd name="connsiteY13" fmla="*/ 79373 h 3066332"/>
              <a:gd name="connsiteX0" fmla="*/ 0 w 5134223"/>
              <a:gd name="connsiteY0" fmla="*/ 79319 h 3066278"/>
              <a:gd name="connsiteX1" fmla="*/ 1833472 w 5134223"/>
              <a:gd name="connsiteY1" fmla="*/ 32506 h 3066278"/>
              <a:gd name="connsiteX2" fmla="*/ 1862851 w 5134223"/>
              <a:gd name="connsiteY2" fmla="*/ 69230 h 3066278"/>
              <a:gd name="connsiteX3" fmla="*/ 1815111 w 5134223"/>
              <a:gd name="connsiteY3" fmla="*/ 116969 h 3066278"/>
              <a:gd name="connsiteX4" fmla="*/ 1877540 w 5134223"/>
              <a:gd name="connsiteY4" fmla="*/ 127987 h 3066278"/>
              <a:gd name="connsiteX5" fmla="*/ 1816080 w 5134223"/>
              <a:gd name="connsiteY5" fmla="*/ 191714 h 3066278"/>
              <a:gd name="connsiteX6" fmla="*/ 3306056 w 5134223"/>
              <a:gd name="connsiteY6" fmla="*/ 40339 h 3066278"/>
              <a:gd name="connsiteX7" fmla="*/ 3255510 w 5134223"/>
              <a:gd name="connsiteY7" fmla="*/ 0 h 3066278"/>
              <a:gd name="connsiteX8" fmla="*/ 3633614 w 5134223"/>
              <a:gd name="connsiteY8" fmla="*/ 54396 h 3066278"/>
              <a:gd name="connsiteX9" fmla="*/ 3645567 w 5134223"/>
              <a:gd name="connsiteY9" fmla="*/ 203808 h 3066278"/>
              <a:gd name="connsiteX10" fmla="*/ 5134223 w 5134223"/>
              <a:gd name="connsiteY10" fmla="*/ 108266 h 3066278"/>
              <a:gd name="connsiteX11" fmla="*/ 5134223 w 5134223"/>
              <a:gd name="connsiteY11" fmla="*/ 3066278 h 3066278"/>
              <a:gd name="connsiteX12" fmla="*/ 80992 w 5134223"/>
              <a:gd name="connsiteY12" fmla="*/ 3066278 h 3066278"/>
              <a:gd name="connsiteX13" fmla="*/ 0 w 5134223"/>
              <a:gd name="connsiteY13" fmla="*/ 79319 h 3066278"/>
              <a:gd name="connsiteX0" fmla="*/ 0 w 5134223"/>
              <a:gd name="connsiteY0" fmla="*/ 248388 h 3235347"/>
              <a:gd name="connsiteX1" fmla="*/ 1833472 w 5134223"/>
              <a:gd name="connsiteY1" fmla="*/ 201575 h 3235347"/>
              <a:gd name="connsiteX2" fmla="*/ 1862851 w 5134223"/>
              <a:gd name="connsiteY2" fmla="*/ 238299 h 3235347"/>
              <a:gd name="connsiteX3" fmla="*/ 1815111 w 5134223"/>
              <a:gd name="connsiteY3" fmla="*/ 286038 h 3235347"/>
              <a:gd name="connsiteX4" fmla="*/ 1877540 w 5134223"/>
              <a:gd name="connsiteY4" fmla="*/ 297056 h 3235347"/>
              <a:gd name="connsiteX5" fmla="*/ 1816080 w 5134223"/>
              <a:gd name="connsiteY5" fmla="*/ 360783 h 3235347"/>
              <a:gd name="connsiteX6" fmla="*/ 3306056 w 5134223"/>
              <a:gd name="connsiteY6" fmla="*/ 209408 h 3235347"/>
              <a:gd name="connsiteX7" fmla="*/ 3255510 w 5134223"/>
              <a:gd name="connsiteY7" fmla="*/ 0 h 3235347"/>
              <a:gd name="connsiteX8" fmla="*/ 3633614 w 5134223"/>
              <a:gd name="connsiteY8" fmla="*/ 223465 h 3235347"/>
              <a:gd name="connsiteX9" fmla="*/ 3645567 w 5134223"/>
              <a:gd name="connsiteY9" fmla="*/ 372877 h 3235347"/>
              <a:gd name="connsiteX10" fmla="*/ 5134223 w 5134223"/>
              <a:gd name="connsiteY10" fmla="*/ 277335 h 3235347"/>
              <a:gd name="connsiteX11" fmla="*/ 5134223 w 5134223"/>
              <a:gd name="connsiteY11" fmla="*/ 3235347 h 3235347"/>
              <a:gd name="connsiteX12" fmla="*/ 80992 w 5134223"/>
              <a:gd name="connsiteY12" fmla="*/ 3235347 h 3235347"/>
              <a:gd name="connsiteX13" fmla="*/ 0 w 5134223"/>
              <a:gd name="connsiteY13" fmla="*/ 248388 h 3235347"/>
              <a:gd name="connsiteX0" fmla="*/ 0 w 5134223"/>
              <a:gd name="connsiteY0" fmla="*/ 250645 h 3237604"/>
              <a:gd name="connsiteX1" fmla="*/ 1833472 w 5134223"/>
              <a:gd name="connsiteY1" fmla="*/ 203832 h 3237604"/>
              <a:gd name="connsiteX2" fmla="*/ 1862851 w 5134223"/>
              <a:gd name="connsiteY2" fmla="*/ 240556 h 3237604"/>
              <a:gd name="connsiteX3" fmla="*/ 1815111 w 5134223"/>
              <a:gd name="connsiteY3" fmla="*/ 288295 h 3237604"/>
              <a:gd name="connsiteX4" fmla="*/ 1877540 w 5134223"/>
              <a:gd name="connsiteY4" fmla="*/ 299313 h 3237604"/>
              <a:gd name="connsiteX5" fmla="*/ 1816080 w 5134223"/>
              <a:gd name="connsiteY5" fmla="*/ 363040 h 3237604"/>
              <a:gd name="connsiteX6" fmla="*/ 3306056 w 5134223"/>
              <a:gd name="connsiteY6" fmla="*/ 211665 h 3237604"/>
              <a:gd name="connsiteX7" fmla="*/ 3255510 w 5134223"/>
              <a:gd name="connsiteY7" fmla="*/ 2257 h 3237604"/>
              <a:gd name="connsiteX8" fmla="*/ 3633614 w 5134223"/>
              <a:gd name="connsiteY8" fmla="*/ 225722 h 3237604"/>
              <a:gd name="connsiteX9" fmla="*/ 3645567 w 5134223"/>
              <a:gd name="connsiteY9" fmla="*/ 375134 h 3237604"/>
              <a:gd name="connsiteX10" fmla="*/ 5134223 w 5134223"/>
              <a:gd name="connsiteY10" fmla="*/ 279592 h 3237604"/>
              <a:gd name="connsiteX11" fmla="*/ 5134223 w 5134223"/>
              <a:gd name="connsiteY11" fmla="*/ 3237604 h 3237604"/>
              <a:gd name="connsiteX12" fmla="*/ 80992 w 5134223"/>
              <a:gd name="connsiteY12" fmla="*/ 3237604 h 3237604"/>
              <a:gd name="connsiteX13" fmla="*/ 0 w 5134223"/>
              <a:gd name="connsiteY13" fmla="*/ 250645 h 3237604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90943 h 3077902"/>
              <a:gd name="connsiteX1" fmla="*/ 1833472 w 5134223"/>
              <a:gd name="connsiteY1" fmla="*/ 44130 h 3077902"/>
              <a:gd name="connsiteX2" fmla="*/ 1862851 w 5134223"/>
              <a:gd name="connsiteY2" fmla="*/ 80854 h 3077902"/>
              <a:gd name="connsiteX3" fmla="*/ 1815111 w 5134223"/>
              <a:gd name="connsiteY3" fmla="*/ 128593 h 3077902"/>
              <a:gd name="connsiteX4" fmla="*/ 1877540 w 5134223"/>
              <a:gd name="connsiteY4" fmla="*/ 139611 h 3077902"/>
              <a:gd name="connsiteX5" fmla="*/ 1816080 w 5134223"/>
              <a:gd name="connsiteY5" fmla="*/ 203338 h 3077902"/>
              <a:gd name="connsiteX6" fmla="*/ 3306056 w 5134223"/>
              <a:gd name="connsiteY6" fmla="*/ 51963 h 3077902"/>
              <a:gd name="connsiteX7" fmla="*/ 3257892 w 5134223"/>
              <a:gd name="connsiteY7" fmla="*/ 6861 h 3077902"/>
              <a:gd name="connsiteX8" fmla="*/ 3633614 w 5134223"/>
              <a:gd name="connsiteY8" fmla="*/ 66020 h 3077902"/>
              <a:gd name="connsiteX9" fmla="*/ 3645567 w 5134223"/>
              <a:gd name="connsiteY9" fmla="*/ 215432 h 3077902"/>
              <a:gd name="connsiteX10" fmla="*/ 5134223 w 5134223"/>
              <a:gd name="connsiteY10" fmla="*/ 119890 h 3077902"/>
              <a:gd name="connsiteX11" fmla="*/ 5134223 w 5134223"/>
              <a:gd name="connsiteY11" fmla="*/ 3077902 h 3077902"/>
              <a:gd name="connsiteX12" fmla="*/ 80992 w 5134223"/>
              <a:gd name="connsiteY12" fmla="*/ 3077902 h 3077902"/>
              <a:gd name="connsiteX13" fmla="*/ 0 w 5134223"/>
              <a:gd name="connsiteY13" fmla="*/ 90943 h 3077902"/>
              <a:gd name="connsiteX0" fmla="*/ 0 w 5134223"/>
              <a:gd name="connsiteY0" fmla="*/ 84448 h 3071407"/>
              <a:gd name="connsiteX1" fmla="*/ 1833472 w 5134223"/>
              <a:gd name="connsiteY1" fmla="*/ 37635 h 3071407"/>
              <a:gd name="connsiteX2" fmla="*/ 1862851 w 5134223"/>
              <a:gd name="connsiteY2" fmla="*/ 74359 h 3071407"/>
              <a:gd name="connsiteX3" fmla="*/ 1815111 w 5134223"/>
              <a:gd name="connsiteY3" fmla="*/ 122098 h 3071407"/>
              <a:gd name="connsiteX4" fmla="*/ 1877540 w 5134223"/>
              <a:gd name="connsiteY4" fmla="*/ 133116 h 3071407"/>
              <a:gd name="connsiteX5" fmla="*/ 1816080 w 5134223"/>
              <a:gd name="connsiteY5" fmla="*/ 196843 h 3071407"/>
              <a:gd name="connsiteX6" fmla="*/ 3306056 w 5134223"/>
              <a:gd name="connsiteY6" fmla="*/ 45468 h 3071407"/>
              <a:gd name="connsiteX7" fmla="*/ 3255511 w 5134223"/>
              <a:gd name="connsiteY7" fmla="*/ 7510 h 3071407"/>
              <a:gd name="connsiteX8" fmla="*/ 3633614 w 5134223"/>
              <a:gd name="connsiteY8" fmla="*/ 59525 h 3071407"/>
              <a:gd name="connsiteX9" fmla="*/ 3645567 w 5134223"/>
              <a:gd name="connsiteY9" fmla="*/ 208937 h 3071407"/>
              <a:gd name="connsiteX10" fmla="*/ 5134223 w 5134223"/>
              <a:gd name="connsiteY10" fmla="*/ 113395 h 3071407"/>
              <a:gd name="connsiteX11" fmla="*/ 5134223 w 5134223"/>
              <a:gd name="connsiteY11" fmla="*/ 3071407 h 3071407"/>
              <a:gd name="connsiteX12" fmla="*/ 80992 w 5134223"/>
              <a:gd name="connsiteY12" fmla="*/ 3071407 h 3071407"/>
              <a:gd name="connsiteX13" fmla="*/ 0 w 5134223"/>
              <a:gd name="connsiteY13" fmla="*/ 84448 h 3071407"/>
              <a:gd name="connsiteX0" fmla="*/ 0 w 5134223"/>
              <a:gd name="connsiteY0" fmla="*/ 78763 h 3065722"/>
              <a:gd name="connsiteX1" fmla="*/ 1833472 w 5134223"/>
              <a:gd name="connsiteY1" fmla="*/ 31950 h 3065722"/>
              <a:gd name="connsiteX2" fmla="*/ 1862851 w 5134223"/>
              <a:gd name="connsiteY2" fmla="*/ 68674 h 3065722"/>
              <a:gd name="connsiteX3" fmla="*/ 1815111 w 5134223"/>
              <a:gd name="connsiteY3" fmla="*/ 116413 h 3065722"/>
              <a:gd name="connsiteX4" fmla="*/ 1877540 w 5134223"/>
              <a:gd name="connsiteY4" fmla="*/ 127431 h 3065722"/>
              <a:gd name="connsiteX5" fmla="*/ 1816080 w 5134223"/>
              <a:gd name="connsiteY5" fmla="*/ 191158 h 3065722"/>
              <a:gd name="connsiteX6" fmla="*/ 3306056 w 5134223"/>
              <a:gd name="connsiteY6" fmla="*/ 39783 h 3065722"/>
              <a:gd name="connsiteX7" fmla="*/ 3255511 w 5134223"/>
              <a:gd name="connsiteY7" fmla="*/ 1825 h 3065722"/>
              <a:gd name="connsiteX8" fmla="*/ 3633614 w 5134223"/>
              <a:gd name="connsiteY8" fmla="*/ 53840 h 3065722"/>
              <a:gd name="connsiteX9" fmla="*/ 3645567 w 5134223"/>
              <a:gd name="connsiteY9" fmla="*/ 203252 h 3065722"/>
              <a:gd name="connsiteX10" fmla="*/ 5134223 w 5134223"/>
              <a:gd name="connsiteY10" fmla="*/ 107710 h 3065722"/>
              <a:gd name="connsiteX11" fmla="*/ 5134223 w 5134223"/>
              <a:gd name="connsiteY11" fmla="*/ 3065722 h 3065722"/>
              <a:gd name="connsiteX12" fmla="*/ 80992 w 5134223"/>
              <a:gd name="connsiteY12" fmla="*/ 3065722 h 3065722"/>
              <a:gd name="connsiteX13" fmla="*/ 0 w 5134223"/>
              <a:gd name="connsiteY13" fmla="*/ 78763 h 306572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3645567 w 5134223"/>
              <a:gd name="connsiteY9" fmla="*/ 2492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24723 h 3111682"/>
              <a:gd name="connsiteX1" fmla="*/ 1833472 w 5134223"/>
              <a:gd name="connsiteY1" fmla="*/ 77910 h 3111682"/>
              <a:gd name="connsiteX2" fmla="*/ 1862851 w 5134223"/>
              <a:gd name="connsiteY2" fmla="*/ 114634 h 3111682"/>
              <a:gd name="connsiteX3" fmla="*/ 1815111 w 5134223"/>
              <a:gd name="connsiteY3" fmla="*/ 162373 h 3111682"/>
              <a:gd name="connsiteX4" fmla="*/ 1877540 w 5134223"/>
              <a:gd name="connsiteY4" fmla="*/ 173391 h 3111682"/>
              <a:gd name="connsiteX5" fmla="*/ 1816080 w 5134223"/>
              <a:gd name="connsiteY5" fmla="*/ 237118 h 3111682"/>
              <a:gd name="connsiteX6" fmla="*/ 3306056 w 5134223"/>
              <a:gd name="connsiteY6" fmla="*/ 85743 h 3111682"/>
              <a:gd name="connsiteX7" fmla="*/ 3255511 w 5134223"/>
              <a:gd name="connsiteY7" fmla="*/ 47785 h 3111682"/>
              <a:gd name="connsiteX8" fmla="*/ 5109989 w 5134223"/>
              <a:gd name="connsiteY8" fmla="*/ 6931 h 3111682"/>
              <a:gd name="connsiteX9" fmla="*/ 5112417 w 5134223"/>
              <a:gd name="connsiteY9" fmla="*/ 58712 h 3111682"/>
              <a:gd name="connsiteX10" fmla="*/ 5134223 w 5134223"/>
              <a:gd name="connsiteY10" fmla="*/ 153670 h 3111682"/>
              <a:gd name="connsiteX11" fmla="*/ 5134223 w 5134223"/>
              <a:gd name="connsiteY11" fmla="*/ 3111682 h 3111682"/>
              <a:gd name="connsiteX12" fmla="*/ 80992 w 5134223"/>
              <a:gd name="connsiteY12" fmla="*/ 3111682 h 3111682"/>
              <a:gd name="connsiteX13" fmla="*/ 0 w 5134223"/>
              <a:gd name="connsiteY13" fmla="*/ 124723 h 3111682"/>
              <a:gd name="connsiteX0" fmla="*/ 0 w 5134223"/>
              <a:gd name="connsiteY0" fmla="*/ 133482 h 3120441"/>
              <a:gd name="connsiteX1" fmla="*/ 1833472 w 5134223"/>
              <a:gd name="connsiteY1" fmla="*/ 86669 h 3120441"/>
              <a:gd name="connsiteX2" fmla="*/ 1862851 w 5134223"/>
              <a:gd name="connsiteY2" fmla="*/ 123393 h 3120441"/>
              <a:gd name="connsiteX3" fmla="*/ 1815111 w 5134223"/>
              <a:gd name="connsiteY3" fmla="*/ 171132 h 3120441"/>
              <a:gd name="connsiteX4" fmla="*/ 1877540 w 5134223"/>
              <a:gd name="connsiteY4" fmla="*/ 182150 h 3120441"/>
              <a:gd name="connsiteX5" fmla="*/ 1816080 w 5134223"/>
              <a:gd name="connsiteY5" fmla="*/ 245877 h 3120441"/>
              <a:gd name="connsiteX6" fmla="*/ 3306056 w 5134223"/>
              <a:gd name="connsiteY6" fmla="*/ 94502 h 3120441"/>
              <a:gd name="connsiteX7" fmla="*/ 3255511 w 5134223"/>
              <a:gd name="connsiteY7" fmla="*/ 56544 h 3120441"/>
              <a:gd name="connsiteX8" fmla="*/ 5117132 w 5134223"/>
              <a:gd name="connsiteY8" fmla="*/ 6165 h 3120441"/>
              <a:gd name="connsiteX9" fmla="*/ 5112417 w 5134223"/>
              <a:gd name="connsiteY9" fmla="*/ 67471 h 3120441"/>
              <a:gd name="connsiteX10" fmla="*/ 5134223 w 5134223"/>
              <a:gd name="connsiteY10" fmla="*/ 162429 h 3120441"/>
              <a:gd name="connsiteX11" fmla="*/ 5134223 w 5134223"/>
              <a:gd name="connsiteY11" fmla="*/ 3120441 h 3120441"/>
              <a:gd name="connsiteX12" fmla="*/ 80992 w 5134223"/>
              <a:gd name="connsiteY12" fmla="*/ 3120441 h 3120441"/>
              <a:gd name="connsiteX13" fmla="*/ 0 w 5134223"/>
              <a:gd name="connsiteY13" fmla="*/ 133482 h 3120441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4223"/>
              <a:gd name="connsiteY0" fmla="*/ 127317 h 3114276"/>
              <a:gd name="connsiteX1" fmla="*/ 1833472 w 5134223"/>
              <a:gd name="connsiteY1" fmla="*/ 80504 h 3114276"/>
              <a:gd name="connsiteX2" fmla="*/ 1862851 w 5134223"/>
              <a:gd name="connsiteY2" fmla="*/ 117228 h 3114276"/>
              <a:gd name="connsiteX3" fmla="*/ 1815111 w 5134223"/>
              <a:gd name="connsiteY3" fmla="*/ 164967 h 3114276"/>
              <a:gd name="connsiteX4" fmla="*/ 1877540 w 5134223"/>
              <a:gd name="connsiteY4" fmla="*/ 175985 h 3114276"/>
              <a:gd name="connsiteX5" fmla="*/ 1816080 w 5134223"/>
              <a:gd name="connsiteY5" fmla="*/ 239712 h 3114276"/>
              <a:gd name="connsiteX6" fmla="*/ 3306056 w 5134223"/>
              <a:gd name="connsiteY6" fmla="*/ 88337 h 3114276"/>
              <a:gd name="connsiteX7" fmla="*/ 3255511 w 5134223"/>
              <a:gd name="connsiteY7" fmla="*/ 50379 h 3114276"/>
              <a:gd name="connsiteX8" fmla="*/ 5117132 w 5134223"/>
              <a:gd name="connsiteY8" fmla="*/ 0 h 3114276"/>
              <a:gd name="connsiteX9" fmla="*/ 5112417 w 5134223"/>
              <a:gd name="connsiteY9" fmla="*/ 61306 h 3114276"/>
              <a:gd name="connsiteX10" fmla="*/ 5134223 w 5134223"/>
              <a:gd name="connsiteY10" fmla="*/ 156264 h 3114276"/>
              <a:gd name="connsiteX11" fmla="*/ 5134223 w 5134223"/>
              <a:gd name="connsiteY11" fmla="*/ 3114276 h 3114276"/>
              <a:gd name="connsiteX12" fmla="*/ 80992 w 5134223"/>
              <a:gd name="connsiteY12" fmla="*/ 3114276 h 3114276"/>
              <a:gd name="connsiteX13" fmla="*/ 0 w 5134223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12417 w 5136604"/>
              <a:gd name="connsiteY9" fmla="*/ 61306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36604"/>
              <a:gd name="connsiteY0" fmla="*/ 127317 h 3114276"/>
              <a:gd name="connsiteX1" fmla="*/ 1833472 w 5136604"/>
              <a:gd name="connsiteY1" fmla="*/ 80504 h 3114276"/>
              <a:gd name="connsiteX2" fmla="*/ 1862851 w 5136604"/>
              <a:gd name="connsiteY2" fmla="*/ 117228 h 3114276"/>
              <a:gd name="connsiteX3" fmla="*/ 1815111 w 5136604"/>
              <a:gd name="connsiteY3" fmla="*/ 164967 h 3114276"/>
              <a:gd name="connsiteX4" fmla="*/ 1877540 w 5136604"/>
              <a:gd name="connsiteY4" fmla="*/ 175985 h 3114276"/>
              <a:gd name="connsiteX5" fmla="*/ 1816080 w 5136604"/>
              <a:gd name="connsiteY5" fmla="*/ 239712 h 3114276"/>
              <a:gd name="connsiteX6" fmla="*/ 3306056 w 5136604"/>
              <a:gd name="connsiteY6" fmla="*/ 88337 h 3114276"/>
              <a:gd name="connsiteX7" fmla="*/ 3255511 w 5136604"/>
              <a:gd name="connsiteY7" fmla="*/ 50379 h 3114276"/>
              <a:gd name="connsiteX8" fmla="*/ 5117132 w 5136604"/>
              <a:gd name="connsiteY8" fmla="*/ 0 h 3114276"/>
              <a:gd name="connsiteX9" fmla="*/ 5121942 w 5136604"/>
              <a:gd name="connsiteY9" fmla="*/ 239899 h 3114276"/>
              <a:gd name="connsiteX10" fmla="*/ 5136604 w 5136604"/>
              <a:gd name="connsiteY10" fmla="*/ 803964 h 3114276"/>
              <a:gd name="connsiteX11" fmla="*/ 5134223 w 5136604"/>
              <a:gd name="connsiteY11" fmla="*/ 3114276 h 3114276"/>
              <a:gd name="connsiteX12" fmla="*/ 80992 w 5136604"/>
              <a:gd name="connsiteY12" fmla="*/ 3114276 h 3114276"/>
              <a:gd name="connsiteX13" fmla="*/ 0 w 5136604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80992 w 5186619"/>
              <a:gd name="connsiteY12" fmla="*/ 3114276 h 3114276"/>
              <a:gd name="connsiteX13" fmla="*/ 0 w 5186619"/>
              <a:gd name="connsiteY13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80992 w 5186619"/>
              <a:gd name="connsiteY13" fmla="*/ 3114276 h 3114276"/>
              <a:gd name="connsiteX14" fmla="*/ 0 w 5186619"/>
              <a:gd name="connsiteY14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2924548 h 3114276"/>
              <a:gd name="connsiteX14" fmla="*/ 80992 w 5186619"/>
              <a:gd name="connsiteY14" fmla="*/ 3114276 h 3114276"/>
              <a:gd name="connsiteX15" fmla="*/ 0 w 5186619"/>
              <a:gd name="connsiteY15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12659 w 5186619"/>
              <a:gd name="connsiteY13" fmla="*/ 2986461 h 3114276"/>
              <a:gd name="connsiteX14" fmla="*/ 3355521 w 5186619"/>
              <a:gd name="connsiteY14" fmla="*/ 2924548 h 3114276"/>
              <a:gd name="connsiteX15" fmla="*/ 80992 w 5186619"/>
              <a:gd name="connsiteY15" fmla="*/ 3114276 h 3114276"/>
              <a:gd name="connsiteX16" fmla="*/ 0 w 5186619"/>
              <a:gd name="connsiteY16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55521 w 5186619"/>
              <a:gd name="connsiteY13" fmla="*/ 3017417 h 3114276"/>
              <a:gd name="connsiteX14" fmla="*/ 3312659 w 5186619"/>
              <a:gd name="connsiteY14" fmla="*/ 2986461 h 3114276"/>
              <a:gd name="connsiteX15" fmla="*/ 3355521 w 5186619"/>
              <a:gd name="connsiteY15" fmla="*/ 2924548 h 3114276"/>
              <a:gd name="connsiteX16" fmla="*/ 80992 w 5186619"/>
              <a:gd name="connsiteY16" fmla="*/ 3114276 h 3114276"/>
              <a:gd name="connsiteX17" fmla="*/ 0 w 5186619"/>
              <a:gd name="connsiteY17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03134 w 5186619"/>
              <a:gd name="connsiteY13" fmla="*/ 3065042 h 3114276"/>
              <a:gd name="connsiteX14" fmla="*/ 3355521 w 5186619"/>
              <a:gd name="connsiteY14" fmla="*/ 3017417 h 3114276"/>
              <a:gd name="connsiteX15" fmla="*/ 3312659 w 5186619"/>
              <a:gd name="connsiteY15" fmla="*/ 2986461 h 3114276"/>
              <a:gd name="connsiteX16" fmla="*/ 3355521 w 5186619"/>
              <a:gd name="connsiteY16" fmla="*/ 2924548 h 3114276"/>
              <a:gd name="connsiteX17" fmla="*/ 80992 w 5186619"/>
              <a:gd name="connsiteY17" fmla="*/ 3114276 h 3114276"/>
              <a:gd name="connsiteX18" fmla="*/ 0 w 5186619"/>
              <a:gd name="connsiteY18" fmla="*/ 127317 h 3114276"/>
              <a:gd name="connsiteX0" fmla="*/ 0 w 5186619"/>
              <a:gd name="connsiteY0" fmla="*/ 127317 h 3114276"/>
              <a:gd name="connsiteX1" fmla="*/ 1833472 w 5186619"/>
              <a:gd name="connsiteY1" fmla="*/ 80504 h 3114276"/>
              <a:gd name="connsiteX2" fmla="*/ 1862851 w 5186619"/>
              <a:gd name="connsiteY2" fmla="*/ 117228 h 3114276"/>
              <a:gd name="connsiteX3" fmla="*/ 1815111 w 5186619"/>
              <a:gd name="connsiteY3" fmla="*/ 164967 h 3114276"/>
              <a:gd name="connsiteX4" fmla="*/ 1877540 w 5186619"/>
              <a:gd name="connsiteY4" fmla="*/ 175985 h 3114276"/>
              <a:gd name="connsiteX5" fmla="*/ 1816080 w 5186619"/>
              <a:gd name="connsiteY5" fmla="*/ 239712 h 3114276"/>
              <a:gd name="connsiteX6" fmla="*/ 3306056 w 5186619"/>
              <a:gd name="connsiteY6" fmla="*/ 88337 h 3114276"/>
              <a:gd name="connsiteX7" fmla="*/ 3255511 w 5186619"/>
              <a:gd name="connsiteY7" fmla="*/ 50379 h 3114276"/>
              <a:gd name="connsiteX8" fmla="*/ 5117132 w 5186619"/>
              <a:gd name="connsiteY8" fmla="*/ 0 h 3114276"/>
              <a:gd name="connsiteX9" fmla="*/ 5121942 w 5186619"/>
              <a:gd name="connsiteY9" fmla="*/ 239899 h 3114276"/>
              <a:gd name="connsiteX10" fmla="*/ 5136604 w 5186619"/>
              <a:gd name="connsiteY10" fmla="*/ 803964 h 3114276"/>
              <a:gd name="connsiteX11" fmla="*/ 5186610 w 5186619"/>
              <a:gd name="connsiteY11" fmla="*/ 3064270 h 3114276"/>
              <a:gd name="connsiteX12" fmla="*/ 3796052 w 5186619"/>
              <a:gd name="connsiteY12" fmla="*/ 2962648 h 3114276"/>
              <a:gd name="connsiteX13" fmla="*/ 3348377 w 5186619"/>
              <a:gd name="connsiteY13" fmla="*/ 3086473 h 3114276"/>
              <a:gd name="connsiteX14" fmla="*/ 3303134 w 5186619"/>
              <a:gd name="connsiteY14" fmla="*/ 3065042 h 3114276"/>
              <a:gd name="connsiteX15" fmla="*/ 3355521 w 5186619"/>
              <a:gd name="connsiteY15" fmla="*/ 3017417 h 3114276"/>
              <a:gd name="connsiteX16" fmla="*/ 3312659 w 5186619"/>
              <a:gd name="connsiteY16" fmla="*/ 2986461 h 3114276"/>
              <a:gd name="connsiteX17" fmla="*/ 3355521 w 5186619"/>
              <a:gd name="connsiteY17" fmla="*/ 2924548 h 3114276"/>
              <a:gd name="connsiteX18" fmla="*/ 80992 w 5186619"/>
              <a:gd name="connsiteY18" fmla="*/ 3114276 h 3114276"/>
              <a:gd name="connsiteX19" fmla="*/ 0 w 5186619"/>
              <a:gd name="connsiteY19" fmla="*/ 127317 h 3114276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80992 w 5186619"/>
              <a:gd name="connsiteY18" fmla="*/ 3114276 h 3115048"/>
              <a:gd name="connsiteX19" fmla="*/ 0 w 5186619"/>
              <a:gd name="connsiteY19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15048"/>
              <a:gd name="connsiteX1" fmla="*/ 1833472 w 5186619"/>
              <a:gd name="connsiteY1" fmla="*/ 80504 h 3115048"/>
              <a:gd name="connsiteX2" fmla="*/ 1862851 w 5186619"/>
              <a:gd name="connsiteY2" fmla="*/ 117228 h 3115048"/>
              <a:gd name="connsiteX3" fmla="*/ 1815111 w 5186619"/>
              <a:gd name="connsiteY3" fmla="*/ 164967 h 3115048"/>
              <a:gd name="connsiteX4" fmla="*/ 1877540 w 5186619"/>
              <a:gd name="connsiteY4" fmla="*/ 175985 h 3115048"/>
              <a:gd name="connsiteX5" fmla="*/ 1816080 w 5186619"/>
              <a:gd name="connsiteY5" fmla="*/ 239712 h 3115048"/>
              <a:gd name="connsiteX6" fmla="*/ 3306056 w 5186619"/>
              <a:gd name="connsiteY6" fmla="*/ 88337 h 3115048"/>
              <a:gd name="connsiteX7" fmla="*/ 3255511 w 5186619"/>
              <a:gd name="connsiteY7" fmla="*/ 50379 h 3115048"/>
              <a:gd name="connsiteX8" fmla="*/ 5117132 w 5186619"/>
              <a:gd name="connsiteY8" fmla="*/ 0 h 3115048"/>
              <a:gd name="connsiteX9" fmla="*/ 5121942 w 5186619"/>
              <a:gd name="connsiteY9" fmla="*/ 239899 h 3115048"/>
              <a:gd name="connsiteX10" fmla="*/ 5136604 w 5186619"/>
              <a:gd name="connsiteY10" fmla="*/ 803964 h 3115048"/>
              <a:gd name="connsiteX11" fmla="*/ 5186610 w 5186619"/>
              <a:gd name="connsiteY11" fmla="*/ 3064270 h 3115048"/>
              <a:gd name="connsiteX12" fmla="*/ 3338852 w 5186619"/>
              <a:gd name="connsiteY12" fmla="*/ 3115048 h 3115048"/>
              <a:gd name="connsiteX13" fmla="*/ 3348377 w 5186619"/>
              <a:gd name="connsiteY13" fmla="*/ 3086473 h 3115048"/>
              <a:gd name="connsiteX14" fmla="*/ 3303134 w 5186619"/>
              <a:gd name="connsiteY14" fmla="*/ 3065042 h 3115048"/>
              <a:gd name="connsiteX15" fmla="*/ 3355521 w 5186619"/>
              <a:gd name="connsiteY15" fmla="*/ 3017417 h 3115048"/>
              <a:gd name="connsiteX16" fmla="*/ 3312659 w 5186619"/>
              <a:gd name="connsiteY16" fmla="*/ 2986461 h 3115048"/>
              <a:gd name="connsiteX17" fmla="*/ 3355521 w 5186619"/>
              <a:gd name="connsiteY17" fmla="*/ 2924548 h 3115048"/>
              <a:gd name="connsiteX18" fmla="*/ 1888671 w 5186619"/>
              <a:gd name="connsiteY18" fmla="*/ 3095998 h 3115048"/>
              <a:gd name="connsiteX19" fmla="*/ 80992 w 5186619"/>
              <a:gd name="connsiteY19" fmla="*/ 3114276 h 3115048"/>
              <a:gd name="connsiteX20" fmla="*/ 0 w 5186619"/>
              <a:gd name="connsiteY20" fmla="*/ 127317 h 3115048"/>
              <a:gd name="connsiteX0" fmla="*/ 0 w 5186619"/>
              <a:gd name="connsiteY0" fmla="*/ 127317 h 3136480"/>
              <a:gd name="connsiteX1" fmla="*/ 1833472 w 5186619"/>
              <a:gd name="connsiteY1" fmla="*/ 80504 h 3136480"/>
              <a:gd name="connsiteX2" fmla="*/ 1862851 w 5186619"/>
              <a:gd name="connsiteY2" fmla="*/ 117228 h 3136480"/>
              <a:gd name="connsiteX3" fmla="*/ 1815111 w 5186619"/>
              <a:gd name="connsiteY3" fmla="*/ 164967 h 3136480"/>
              <a:gd name="connsiteX4" fmla="*/ 1877540 w 5186619"/>
              <a:gd name="connsiteY4" fmla="*/ 175985 h 3136480"/>
              <a:gd name="connsiteX5" fmla="*/ 1816080 w 5186619"/>
              <a:gd name="connsiteY5" fmla="*/ 239712 h 3136480"/>
              <a:gd name="connsiteX6" fmla="*/ 3306056 w 5186619"/>
              <a:gd name="connsiteY6" fmla="*/ 88337 h 3136480"/>
              <a:gd name="connsiteX7" fmla="*/ 3255511 w 5186619"/>
              <a:gd name="connsiteY7" fmla="*/ 50379 h 3136480"/>
              <a:gd name="connsiteX8" fmla="*/ 5117132 w 5186619"/>
              <a:gd name="connsiteY8" fmla="*/ 0 h 3136480"/>
              <a:gd name="connsiteX9" fmla="*/ 5121942 w 5186619"/>
              <a:gd name="connsiteY9" fmla="*/ 239899 h 3136480"/>
              <a:gd name="connsiteX10" fmla="*/ 5136604 w 5186619"/>
              <a:gd name="connsiteY10" fmla="*/ 803964 h 3136480"/>
              <a:gd name="connsiteX11" fmla="*/ 5186610 w 5186619"/>
              <a:gd name="connsiteY11" fmla="*/ 3064270 h 3136480"/>
              <a:gd name="connsiteX12" fmla="*/ 3338852 w 5186619"/>
              <a:gd name="connsiteY12" fmla="*/ 3115048 h 3136480"/>
              <a:gd name="connsiteX13" fmla="*/ 3348377 w 5186619"/>
              <a:gd name="connsiteY13" fmla="*/ 3086473 h 3136480"/>
              <a:gd name="connsiteX14" fmla="*/ 3303134 w 5186619"/>
              <a:gd name="connsiteY14" fmla="*/ 3065042 h 3136480"/>
              <a:gd name="connsiteX15" fmla="*/ 3355521 w 5186619"/>
              <a:gd name="connsiteY15" fmla="*/ 3017417 h 3136480"/>
              <a:gd name="connsiteX16" fmla="*/ 3312659 w 5186619"/>
              <a:gd name="connsiteY16" fmla="*/ 2986461 h 3136480"/>
              <a:gd name="connsiteX17" fmla="*/ 3355521 w 5186619"/>
              <a:gd name="connsiteY17" fmla="*/ 2924548 h 3136480"/>
              <a:gd name="connsiteX18" fmla="*/ 1888671 w 5186619"/>
              <a:gd name="connsiteY18" fmla="*/ 3095998 h 3136480"/>
              <a:gd name="connsiteX19" fmla="*/ 1960109 w 5186619"/>
              <a:gd name="connsiteY19" fmla="*/ 3136480 h 3136480"/>
              <a:gd name="connsiteX20" fmla="*/ 80992 w 5186619"/>
              <a:gd name="connsiteY20" fmla="*/ 3114276 h 3136480"/>
              <a:gd name="connsiteX21" fmla="*/ 0 w 5186619"/>
              <a:gd name="connsiteY21" fmla="*/ 127317 h 3136480"/>
              <a:gd name="connsiteX0" fmla="*/ 0 w 5186619"/>
              <a:gd name="connsiteY0" fmla="*/ 127317 h 3150869"/>
              <a:gd name="connsiteX1" fmla="*/ 1833472 w 5186619"/>
              <a:gd name="connsiteY1" fmla="*/ 80504 h 3150869"/>
              <a:gd name="connsiteX2" fmla="*/ 1862851 w 5186619"/>
              <a:gd name="connsiteY2" fmla="*/ 117228 h 3150869"/>
              <a:gd name="connsiteX3" fmla="*/ 1815111 w 5186619"/>
              <a:gd name="connsiteY3" fmla="*/ 164967 h 3150869"/>
              <a:gd name="connsiteX4" fmla="*/ 1877540 w 5186619"/>
              <a:gd name="connsiteY4" fmla="*/ 175985 h 3150869"/>
              <a:gd name="connsiteX5" fmla="*/ 1816080 w 5186619"/>
              <a:gd name="connsiteY5" fmla="*/ 239712 h 3150869"/>
              <a:gd name="connsiteX6" fmla="*/ 3306056 w 5186619"/>
              <a:gd name="connsiteY6" fmla="*/ 88337 h 3150869"/>
              <a:gd name="connsiteX7" fmla="*/ 3255511 w 5186619"/>
              <a:gd name="connsiteY7" fmla="*/ 50379 h 3150869"/>
              <a:gd name="connsiteX8" fmla="*/ 5117132 w 5186619"/>
              <a:gd name="connsiteY8" fmla="*/ 0 h 3150869"/>
              <a:gd name="connsiteX9" fmla="*/ 5121942 w 5186619"/>
              <a:gd name="connsiteY9" fmla="*/ 239899 h 3150869"/>
              <a:gd name="connsiteX10" fmla="*/ 5136604 w 5186619"/>
              <a:gd name="connsiteY10" fmla="*/ 803964 h 3150869"/>
              <a:gd name="connsiteX11" fmla="*/ 5186610 w 5186619"/>
              <a:gd name="connsiteY11" fmla="*/ 3064270 h 3150869"/>
              <a:gd name="connsiteX12" fmla="*/ 3338852 w 5186619"/>
              <a:gd name="connsiteY12" fmla="*/ 3115048 h 3150869"/>
              <a:gd name="connsiteX13" fmla="*/ 3348377 w 5186619"/>
              <a:gd name="connsiteY13" fmla="*/ 3086473 h 3150869"/>
              <a:gd name="connsiteX14" fmla="*/ 3303134 w 5186619"/>
              <a:gd name="connsiteY14" fmla="*/ 3065042 h 3150869"/>
              <a:gd name="connsiteX15" fmla="*/ 3355521 w 5186619"/>
              <a:gd name="connsiteY15" fmla="*/ 3017417 h 3150869"/>
              <a:gd name="connsiteX16" fmla="*/ 3312659 w 5186619"/>
              <a:gd name="connsiteY16" fmla="*/ 2986461 h 3150869"/>
              <a:gd name="connsiteX17" fmla="*/ 3355521 w 5186619"/>
              <a:gd name="connsiteY17" fmla="*/ 2924548 h 3150869"/>
              <a:gd name="connsiteX18" fmla="*/ 1888671 w 5186619"/>
              <a:gd name="connsiteY18" fmla="*/ 3095998 h 3150869"/>
              <a:gd name="connsiteX19" fmla="*/ 1960109 w 5186619"/>
              <a:gd name="connsiteY19" fmla="*/ 3136480 h 3150869"/>
              <a:gd name="connsiteX20" fmla="*/ 1814852 w 5186619"/>
              <a:gd name="connsiteY20" fmla="*/ 3150767 h 3150869"/>
              <a:gd name="connsiteX21" fmla="*/ 80992 w 5186619"/>
              <a:gd name="connsiteY21" fmla="*/ 3114276 h 3150869"/>
              <a:gd name="connsiteX22" fmla="*/ 0 w 5186619"/>
              <a:gd name="connsiteY22" fmla="*/ 127317 h 3150869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71"/>
              <a:gd name="connsiteX1" fmla="*/ 1833472 w 5186619"/>
              <a:gd name="connsiteY1" fmla="*/ 80504 h 3150971"/>
              <a:gd name="connsiteX2" fmla="*/ 1862851 w 5186619"/>
              <a:gd name="connsiteY2" fmla="*/ 117228 h 3150971"/>
              <a:gd name="connsiteX3" fmla="*/ 1815111 w 5186619"/>
              <a:gd name="connsiteY3" fmla="*/ 164967 h 3150971"/>
              <a:gd name="connsiteX4" fmla="*/ 1877540 w 5186619"/>
              <a:gd name="connsiteY4" fmla="*/ 175985 h 3150971"/>
              <a:gd name="connsiteX5" fmla="*/ 1816080 w 5186619"/>
              <a:gd name="connsiteY5" fmla="*/ 239712 h 3150971"/>
              <a:gd name="connsiteX6" fmla="*/ 3306056 w 5186619"/>
              <a:gd name="connsiteY6" fmla="*/ 88337 h 3150971"/>
              <a:gd name="connsiteX7" fmla="*/ 3255511 w 5186619"/>
              <a:gd name="connsiteY7" fmla="*/ 50379 h 3150971"/>
              <a:gd name="connsiteX8" fmla="*/ 5117132 w 5186619"/>
              <a:gd name="connsiteY8" fmla="*/ 0 h 3150971"/>
              <a:gd name="connsiteX9" fmla="*/ 5121942 w 5186619"/>
              <a:gd name="connsiteY9" fmla="*/ 239899 h 3150971"/>
              <a:gd name="connsiteX10" fmla="*/ 5136604 w 5186619"/>
              <a:gd name="connsiteY10" fmla="*/ 803964 h 3150971"/>
              <a:gd name="connsiteX11" fmla="*/ 5186610 w 5186619"/>
              <a:gd name="connsiteY11" fmla="*/ 3064270 h 3150971"/>
              <a:gd name="connsiteX12" fmla="*/ 3338852 w 5186619"/>
              <a:gd name="connsiteY12" fmla="*/ 3115048 h 3150971"/>
              <a:gd name="connsiteX13" fmla="*/ 3348377 w 5186619"/>
              <a:gd name="connsiteY13" fmla="*/ 3086473 h 3150971"/>
              <a:gd name="connsiteX14" fmla="*/ 3303134 w 5186619"/>
              <a:gd name="connsiteY14" fmla="*/ 3065042 h 3150971"/>
              <a:gd name="connsiteX15" fmla="*/ 3355521 w 5186619"/>
              <a:gd name="connsiteY15" fmla="*/ 3017417 h 3150971"/>
              <a:gd name="connsiteX16" fmla="*/ 3312659 w 5186619"/>
              <a:gd name="connsiteY16" fmla="*/ 2986461 h 3150971"/>
              <a:gd name="connsiteX17" fmla="*/ 3355521 w 5186619"/>
              <a:gd name="connsiteY17" fmla="*/ 2924548 h 3150971"/>
              <a:gd name="connsiteX18" fmla="*/ 1888671 w 5186619"/>
              <a:gd name="connsiteY18" fmla="*/ 3095998 h 3150971"/>
              <a:gd name="connsiteX19" fmla="*/ 1960109 w 5186619"/>
              <a:gd name="connsiteY19" fmla="*/ 3136480 h 3150971"/>
              <a:gd name="connsiteX20" fmla="*/ 1814852 w 5186619"/>
              <a:gd name="connsiteY20" fmla="*/ 3150767 h 3150971"/>
              <a:gd name="connsiteX21" fmla="*/ 80992 w 5186619"/>
              <a:gd name="connsiteY21" fmla="*/ 3114276 h 3150971"/>
              <a:gd name="connsiteX22" fmla="*/ 0 w 5186619"/>
              <a:gd name="connsiteY22" fmla="*/ 127317 h 3150971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88671 w 5186619"/>
              <a:gd name="connsiteY18" fmla="*/ 3095998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14852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902"/>
              <a:gd name="connsiteX1" fmla="*/ 1833472 w 5186619"/>
              <a:gd name="connsiteY1" fmla="*/ 80504 h 3150902"/>
              <a:gd name="connsiteX2" fmla="*/ 1862851 w 5186619"/>
              <a:gd name="connsiteY2" fmla="*/ 117228 h 3150902"/>
              <a:gd name="connsiteX3" fmla="*/ 1815111 w 5186619"/>
              <a:gd name="connsiteY3" fmla="*/ 164967 h 3150902"/>
              <a:gd name="connsiteX4" fmla="*/ 1877540 w 5186619"/>
              <a:gd name="connsiteY4" fmla="*/ 175985 h 3150902"/>
              <a:gd name="connsiteX5" fmla="*/ 1816080 w 5186619"/>
              <a:gd name="connsiteY5" fmla="*/ 239712 h 3150902"/>
              <a:gd name="connsiteX6" fmla="*/ 3306056 w 5186619"/>
              <a:gd name="connsiteY6" fmla="*/ 88337 h 3150902"/>
              <a:gd name="connsiteX7" fmla="*/ 3255511 w 5186619"/>
              <a:gd name="connsiteY7" fmla="*/ 50379 h 3150902"/>
              <a:gd name="connsiteX8" fmla="*/ 5117132 w 5186619"/>
              <a:gd name="connsiteY8" fmla="*/ 0 h 3150902"/>
              <a:gd name="connsiteX9" fmla="*/ 5121942 w 5186619"/>
              <a:gd name="connsiteY9" fmla="*/ 239899 h 3150902"/>
              <a:gd name="connsiteX10" fmla="*/ 5136604 w 5186619"/>
              <a:gd name="connsiteY10" fmla="*/ 803964 h 3150902"/>
              <a:gd name="connsiteX11" fmla="*/ 5186610 w 5186619"/>
              <a:gd name="connsiteY11" fmla="*/ 3064270 h 3150902"/>
              <a:gd name="connsiteX12" fmla="*/ 3338852 w 5186619"/>
              <a:gd name="connsiteY12" fmla="*/ 3115048 h 3150902"/>
              <a:gd name="connsiteX13" fmla="*/ 3348377 w 5186619"/>
              <a:gd name="connsiteY13" fmla="*/ 3086473 h 3150902"/>
              <a:gd name="connsiteX14" fmla="*/ 3303134 w 5186619"/>
              <a:gd name="connsiteY14" fmla="*/ 3065042 h 3150902"/>
              <a:gd name="connsiteX15" fmla="*/ 3355521 w 5186619"/>
              <a:gd name="connsiteY15" fmla="*/ 3017417 h 3150902"/>
              <a:gd name="connsiteX16" fmla="*/ 3312659 w 5186619"/>
              <a:gd name="connsiteY16" fmla="*/ 2986461 h 3150902"/>
              <a:gd name="connsiteX17" fmla="*/ 3355521 w 5186619"/>
              <a:gd name="connsiteY17" fmla="*/ 2924548 h 3150902"/>
              <a:gd name="connsiteX18" fmla="*/ 1874383 w 5186619"/>
              <a:gd name="connsiteY18" fmla="*/ 3100761 h 3150902"/>
              <a:gd name="connsiteX19" fmla="*/ 1948203 w 5186619"/>
              <a:gd name="connsiteY19" fmla="*/ 3131718 h 3150902"/>
              <a:gd name="connsiteX20" fmla="*/ 1893434 w 5186619"/>
              <a:gd name="connsiteY20" fmla="*/ 3150767 h 3150902"/>
              <a:gd name="connsiteX21" fmla="*/ 80992 w 5186619"/>
              <a:gd name="connsiteY21" fmla="*/ 3114276 h 3150902"/>
              <a:gd name="connsiteX22" fmla="*/ 0 w 5186619"/>
              <a:gd name="connsiteY22" fmla="*/ 127317 h 3150902"/>
              <a:gd name="connsiteX0" fmla="*/ 0 w 5186619"/>
              <a:gd name="connsiteY0" fmla="*/ 127317 h 3150767"/>
              <a:gd name="connsiteX1" fmla="*/ 1833472 w 5186619"/>
              <a:gd name="connsiteY1" fmla="*/ 80504 h 3150767"/>
              <a:gd name="connsiteX2" fmla="*/ 1862851 w 5186619"/>
              <a:gd name="connsiteY2" fmla="*/ 117228 h 3150767"/>
              <a:gd name="connsiteX3" fmla="*/ 1815111 w 5186619"/>
              <a:gd name="connsiteY3" fmla="*/ 164967 h 3150767"/>
              <a:gd name="connsiteX4" fmla="*/ 1877540 w 5186619"/>
              <a:gd name="connsiteY4" fmla="*/ 175985 h 3150767"/>
              <a:gd name="connsiteX5" fmla="*/ 1816080 w 5186619"/>
              <a:gd name="connsiteY5" fmla="*/ 239712 h 3150767"/>
              <a:gd name="connsiteX6" fmla="*/ 3306056 w 5186619"/>
              <a:gd name="connsiteY6" fmla="*/ 88337 h 3150767"/>
              <a:gd name="connsiteX7" fmla="*/ 3255511 w 5186619"/>
              <a:gd name="connsiteY7" fmla="*/ 50379 h 3150767"/>
              <a:gd name="connsiteX8" fmla="*/ 5117132 w 5186619"/>
              <a:gd name="connsiteY8" fmla="*/ 0 h 3150767"/>
              <a:gd name="connsiteX9" fmla="*/ 5121942 w 5186619"/>
              <a:gd name="connsiteY9" fmla="*/ 239899 h 3150767"/>
              <a:gd name="connsiteX10" fmla="*/ 5136604 w 5186619"/>
              <a:gd name="connsiteY10" fmla="*/ 803964 h 3150767"/>
              <a:gd name="connsiteX11" fmla="*/ 5186610 w 5186619"/>
              <a:gd name="connsiteY11" fmla="*/ 3064270 h 3150767"/>
              <a:gd name="connsiteX12" fmla="*/ 3338852 w 5186619"/>
              <a:gd name="connsiteY12" fmla="*/ 3115048 h 3150767"/>
              <a:gd name="connsiteX13" fmla="*/ 3348377 w 5186619"/>
              <a:gd name="connsiteY13" fmla="*/ 3086473 h 3150767"/>
              <a:gd name="connsiteX14" fmla="*/ 3303134 w 5186619"/>
              <a:gd name="connsiteY14" fmla="*/ 3065042 h 3150767"/>
              <a:gd name="connsiteX15" fmla="*/ 3355521 w 5186619"/>
              <a:gd name="connsiteY15" fmla="*/ 3017417 h 3150767"/>
              <a:gd name="connsiteX16" fmla="*/ 3312659 w 5186619"/>
              <a:gd name="connsiteY16" fmla="*/ 2986461 h 3150767"/>
              <a:gd name="connsiteX17" fmla="*/ 3355521 w 5186619"/>
              <a:gd name="connsiteY17" fmla="*/ 2924548 h 3150767"/>
              <a:gd name="connsiteX18" fmla="*/ 1874383 w 5186619"/>
              <a:gd name="connsiteY18" fmla="*/ 3100761 h 3150767"/>
              <a:gd name="connsiteX19" fmla="*/ 1948203 w 5186619"/>
              <a:gd name="connsiteY19" fmla="*/ 3131718 h 3150767"/>
              <a:gd name="connsiteX20" fmla="*/ 1893434 w 5186619"/>
              <a:gd name="connsiteY20" fmla="*/ 3150767 h 3150767"/>
              <a:gd name="connsiteX21" fmla="*/ 80992 w 5186619"/>
              <a:gd name="connsiteY21" fmla="*/ 3114276 h 3150767"/>
              <a:gd name="connsiteX22" fmla="*/ 0 w 5186619"/>
              <a:gd name="connsiteY22" fmla="*/ 127317 h 3150767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74383 w 5186619"/>
              <a:gd name="connsiteY18" fmla="*/ 3100761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893434 w 5186619"/>
              <a:gd name="connsiteY20" fmla="*/ 3150767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303134 w 5186619"/>
              <a:gd name="connsiteY14" fmla="*/ 3065042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12659 w 5186619"/>
              <a:gd name="connsiteY16" fmla="*/ 2986461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8852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31709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276941 w 5186619"/>
              <a:gd name="connsiteY12" fmla="*/ 3181723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86619"/>
              <a:gd name="connsiteY0" fmla="*/ 127317 h 3188095"/>
              <a:gd name="connsiteX1" fmla="*/ 1833472 w 5186619"/>
              <a:gd name="connsiteY1" fmla="*/ 80504 h 3188095"/>
              <a:gd name="connsiteX2" fmla="*/ 1862851 w 5186619"/>
              <a:gd name="connsiteY2" fmla="*/ 117228 h 3188095"/>
              <a:gd name="connsiteX3" fmla="*/ 1815111 w 5186619"/>
              <a:gd name="connsiteY3" fmla="*/ 164967 h 3188095"/>
              <a:gd name="connsiteX4" fmla="*/ 1877540 w 5186619"/>
              <a:gd name="connsiteY4" fmla="*/ 175985 h 3188095"/>
              <a:gd name="connsiteX5" fmla="*/ 1816080 w 5186619"/>
              <a:gd name="connsiteY5" fmla="*/ 239712 h 3188095"/>
              <a:gd name="connsiteX6" fmla="*/ 3306056 w 5186619"/>
              <a:gd name="connsiteY6" fmla="*/ 88337 h 3188095"/>
              <a:gd name="connsiteX7" fmla="*/ 3255511 w 5186619"/>
              <a:gd name="connsiteY7" fmla="*/ 50379 h 3188095"/>
              <a:gd name="connsiteX8" fmla="*/ 5117132 w 5186619"/>
              <a:gd name="connsiteY8" fmla="*/ 0 h 3188095"/>
              <a:gd name="connsiteX9" fmla="*/ 5121942 w 5186619"/>
              <a:gd name="connsiteY9" fmla="*/ 239899 h 3188095"/>
              <a:gd name="connsiteX10" fmla="*/ 5136604 w 5186619"/>
              <a:gd name="connsiteY10" fmla="*/ 803964 h 3188095"/>
              <a:gd name="connsiteX11" fmla="*/ 5186610 w 5186619"/>
              <a:gd name="connsiteY11" fmla="*/ 3064270 h 3188095"/>
              <a:gd name="connsiteX12" fmla="*/ 3319804 w 5186619"/>
              <a:gd name="connsiteY12" fmla="*/ 3115048 h 3188095"/>
              <a:gd name="connsiteX13" fmla="*/ 3348377 w 5186619"/>
              <a:gd name="connsiteY13" fmla="*/ 3086473 h 3188095"/>
              <a:gd name="connsiteX14" fmla="*/ 3295990 w 5186619"/>
              <a:gd name="connsiteY14" fmla="*/ 3067423 h 3188095"/>
              <a:gd name="connsiteX15" fmla="*/ 3355521 w 5186619"/>
              <a:gd name="connsiteY15" fmla="*/ 3017417 h 3188095"/>
              <a:gd name="connsiteX16" fmla="*/ 3307897 w 5186619"/>
              <a:gd name="connsiteY16" fmla="*/ 2984080 h 3188095"/>
              <a:gd name="connsiteX17" fmla="*/ 3355521 w 5186619"/>
              <a:gd name="connsiteY17" fmla="*/ 2924548 h 3188095"/>
              <a:gd name="connsiteX18" fmla="*/ 1881527 w 5186619"/>
              <a:gd name="connsiteY18" fmla="*/ 3098380 h 3188095"/>
              <a:gd name="connsiteX19" fmla="*/ 1948203 w 5186619"/>
              <a:gd name="connsiteY19" fmla="*/ 3131718 h 3188095"/>
              <a:gd name="connsiteX20" fmla="*/ 1902959 w 5186619"/>
              <a:gd name="connsiteY20" fmla="*/ 3153149 h 3188095"/>
              <a:gd name="connsiteX21" fmla="*/ 83373 w 5186619"/>
              <a:gd name="connsiteY21" fmla="*/ 3188095 h 3188095"/>
              <a:gd name="connsiteX22" fmla="*/ 0 w 5186619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77540 w 5193760"/>
              <a:gd name="connsiteY4" fmla="*/ 175985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15111 w 5193760"/>
              <a:gd name="connsiteY3" fmla="*/ 164967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62851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16080 w 5193760"/>
              <a:gd name="connsiteY5" fmla="*/ 239712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306056 w 5193760"/>
              <a:gd name="connsiteY6" fmla="*/ 88337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0 w 5193760"/>
              <a:gd name="connsiteY2" fmla="*/ 117228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98583 w 5193760"/>
              <a:gd name="connsiteY2" fmla="*/ 86272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27158 w 5193760"/>
              <a:gd name="connsiteY2" fmla="*/ 95797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67627 w 5193760"/>
              <a:gd name="connsiteY2" fmla="*/ 117229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2039064 w 5193760"/>
              <a:gd name="connsiteY2" fmla="*/ 129135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910477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22371 w 5193760"/>
              <a:gd name="connsiteY2" fmla="*/ 112466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33472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773941 w 5193760"/>
              <a:gd name="connsiteY1" fmla="*/ 54310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188095"/>
              <a:gd name="connsiteX1" fmla="*/ 1828710 w 5193760"/>
              <a:gd name="connsiteY1" fmla="*/ 80504 h 3188095"/>
              <a:gd name="connsiteX2" fmla="*/ 1879521 w 5193760"/>
              <a:gd name="connsiteY2" fmla="*/ 107704 h 3188095"/>
              <a:gd name="connsiteX3" fmla="*/ 1824636 w 5193760"/>
              <a:gd name="connsiteY3" fmla="*/ 162586 h 3188095"/>
              <a:gd name="connsiteX4" fmla="*/ 1887065 w 5193760"/>
              <a:gd name="connsiteY4" fmla="*/ 180748 h 3188095"/>
              <a:gd name="connsiteX5" fmla="*/ 1830367 w 5193760"/>
              <a:gd name="connsiteY5" fmla="*/ 230187 h 3188095"/>
              <a:gd name="connsiteX6" fmla="*/ 3289388 w 5193760"/>
              <a:gd name="connsiteY6" fmla="*/ 85956 h 3188095"/>
              <a:gd name="connsiteX7" fmla="*/ 3255511 w 5193760"/>
              <a:gd name="connsiteY7" fmla="*/ 50379 h 3188095"/>
              <a:gd name="connsiteX8" fmla="*/ 5117132 w 5193760"/>
              <a:gd name="connsiteY8" fmla="*/ 0 h 3188095"/>
              <a:gd name="connsiteX9" fmla="*/ 5121942 w 5193760"/>
              <a:gd name="connsiteY9" fmla="*/ 239899 h 3188095"/>
              <a:gd name="connsiteX10" fmla="*/ 5136604 w 5193760"/>
              <a:gd name="connsiteY10" fmla="*/ 803964 h 3188095"/>
              <a:gd name="connsiteX11" fmla="*/ 5193753 w 5193760"/>
              <a:gd name="connsiteY11" fmla="*/ 3071413 h 3188095"/>
              <a:gd name="connsiteX12" fmla="*/ 3319804 w 5193760"/>
              <a:gd name="connsiteY12" fmla="*/ 3115048 h 3188095"/>
              <a:gd name="connsiteX13" fmla="*/ 3348377 w 5193760"/>
              <a:gd name="connsiteY13" fmla="*/ 3086473 h 3188095"/>
              <a:gd name="connsiteX14" fmla="*/ 3295990 w 5193760"/>
              <a:gd name="connsiteY14" fmla="*/ 3067423 h 3188095"/>
              <a:gd name="connsiteX15" fmla="*/ 3355521 w 5193760"/>
              <a:gd name="connsiteY15" fmla="*/ 3017417 h 3188095"/>
              <a:gd name="connsiteX16" fmla="*/ 3307897 w 5193760"/>
              <a:gd name="connsiteY16" fmla="*/ 2984080 h 3188095"/>
              <a:gd name="connsiteX17" fmla="*/ 3355521 w 5193760"/>
              <a:gd name="connsiteY17" fmla="*/ 2924548 h 3188095"/>
              <a:gd name="connsiteX18" fmla="*/ 1881527 w 5193760"/>
              <a:gd name="connsiteY18" fmla="*/ 3098380 h 3188095"/>
              <a:gd name="connsiteX19" fmla="*/ 1948203 w 5193760"/>
              <a:gd name="connsiteY19" fmla="*/ 3131718 h 3188095"/>
              <a:gd name="connsiteX20" fmla="*/ 1902959 w 5193760"/>
              <a:gd name="connsiteY20" fmla="*/ 3153149 h 3188095"/>
              <a:gd name="connsiteX21" fmla="*/ 83373 w 5193760"/>
              <a:gd name="connsiteY21" fmla="*/ 3188095 h 3188095"/>
              <a:gd name="connsiteX22" fmla="*/ 0 w 5193760"/>
              <a:gd name="connsiteY22" fmla="*/ 127317 h 3188095"/>
              <a:gd name="connsiteX0" fmla="*/ 0 w 5193760"/>
              <a:gd name="connsiteY0" fmla="*/ 127317 h 3200001"/>
              <a:gd name="connsiteX1" fmla="*/ 1828710 w 5193760"/>
              <a:gd name="connsiteY1" fmla="*/ 80504 h 3200001"/>
              <a:gd name="connsiteX2" fmla="*/ 1879521 w 5193760"/>
              <a:gd name="connsiteY2" fmla="*/ 107704 h 3200001"/>
              <a:gd name="connsiteX3" fmla="*/ 1824636 w 5193760"/>
              <a:gd name="connsiteY3" fmla="*/ 162586 h 3200001"/>
              <a:gd name="connsiteX4" fmla="*/ 1887065 w 5193760"/>
              <a:gd name="connsiteY4" fmla="*/ 180748 h 3200001"/>
              <a:gd name="connsiteX5" fmla="*/ 1830367 w 5193760"/>
              <a:gd name="connsiteY5" fmla="*/ 230187 h 3200001"/>
              <a:gd name="connsiteX6" fmla="*/ 3289388 w 5193760"/>
              <a:gd name="connsiteY6" fmla="*/ 85956 h 3200001"/>
              <a:gd name="connsiteX7" fmla="*/ 3255511 w 5193760"/>
              <a:gd name="connsiteY7" fmla="*/ 50379 h 3200001"/>
              <a:gd name="connsiteX8" fmla="*/ 5117132 w 5193760"/>
              <a:gd name="connsiteY8" fmla="*/ 0 h 3200001"/>
              <a:gd name="connsiteX9" fmla="*/ 5121942 w 5193760"/>
              <a:gd name="connsiteY9" fmla="*/ 239899 h 3200001"/>
              <a:gd name="connsiteX10" fmla="*/ 5136604 w 5193760"/>
              <a:gd name="connsiteY10" fmla="*/ 803964 h 3200001"/>
              <a:gd name="connsiteX11" fmla="*/ 5193753 w 5193760"/>
              <a:gd name="connsiteY11" fmla="*/ 3071413 h 3200001"/>
              <a:gd name="connsiteX12" fmla="*/ 3319804 w 5193760"/>
              <a:gd name="connsiteY12" fmla="*/ 3115048 h 3200001"/>
              <a:gd name="connsiteX13" fmla="*/ 3348377 w 5193760"/>
              <a:gd name="connsiteY13" fmla="*/ 3086473 h 3200001"/>
              <a:gd name="connsiteX14" fmla="*/ 3295990 w 5193760"/>
              <a:gd name="connsiteY14" fmla="*/ 3067423 h 3200001"/>
              <a:gd name="connsiteX15" fmla="*/ 3355521 w 5193760"/>
              <a:gd name="connsiteY15" fmla="*/ 3017417 h 3200001"/>
              <a:gd name="connsiteX16" fmla="*/ 3307897 w 5193760"/>
              <a:gd name="connsiteY16" fmla="*/ 2984080 h 3200001"/>
              <a:gd name="connsiteX17" fmla="*/ 3355521 w 5193760"/>
              <a:gd name="connsiteY17" fmla="*/ 2924548 h 3200001"/>
              <a:gd name="connsiteX18" fmla="*/ 1881527 w 5193760"/>
              <a:gd name="connsiteY18" fmla="*/ 3098380 h 3200001"/>
              <a:gd name="connsiteX19" fmla="*/ 1948203 w 5193760"/>
              <a:gd name="connsiteY19" fmla="*/ 3131718 h 3200001"/>
              <a:gd name="connsiteX20" fmla="*/ 1902959 w 5193760"/>
              <a:gd name="connsiteY20" fmla="*/ 3153149 h 3200001"/>
              <a:gd name="connsiteX21" fmla="*/ 78610 w 5193760"/>
              <a:gd name="connsiteY21" fmla="*/ 3200001 h 3200001"/>
              <a:gd name="connsiteX22" fmla="*/ 0 w 5193760"/>
              <a:gd name="connsiteY22" fmla="*/ 127317 h 320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93760" h="3200001">
                <a:moveTo>
                  <a:pt x="0" y="127317"/>
                </a:moveTo>
                <a:lnTo>
                  <a:pt x="1828710" y="80504"/>
                </a:lnTo>
                <a:cubicBezTo>
                  <a:pt x="1854027" y="93354"/>
                  <a:pt x="1857786" y="98457"/>
                  <a:pt x="1879521" y="107704"/>
                </a:cubicBezTo>
                <a:cubicBezTo>
                  <a:pt x="1849039" y="136531"/>
                  <a:pt x="1863791" y="122254"/>
                  <a:pt x="1824636" y="162586"/>
                </a:cubicBezTo>
                <a:cubicBezTo>
                  <a:pt x="1859596" y="172599"/>
                  <a:pt x="1864368" y="176063"/>
                  <a:pt x="1887065" y="180748"/>
                </a:cubicBezTo>
                <a:cubicBezTo>
                  <a:pt x="1874778" y="199621"/>
                  <a:pt x="1863522" y="193027"/>
                  <a:pt x="1830367" y="230187"/>
                </a:cubicBezTo>
                <a:lnTo>
                  <a:pt x="3289388" y="85956"/>
                </a:lnTo>
                <a:cubicBezTo>
                  <a:pt x="3281247" y="66307"/>
                  <a:pt x="3277119" y="75023"/>
                  <a:pt x="3255511" y="50379"/>
                </a:cubicBezTo>
                <a:cubicBezTo>
                  <a:pt x="3445835" y="40022"/>
                  <a:pt x="5073156" y="4530"/>
                  <a:pt x="5117132" y="0"/>
                </a:cubicBezTo>
                <a:cubicBezTo>
                  <a:pt x="5113898" y="26780"/>
                  <a:pt x="5115272" y="77151"/>
                  <a:pt x="5121942" y="239899"/>
                </a:cubicBezTo>
                <a:cubicBezTo>
                  <a:pt x="5122066" y="535077"/>
                  <a:pt x="5131717" y="615942"/>
                  <a:pt x="5136604" y="803964"/>
                </a:cubicBezTo>
                <a:cubicBezTo>
                  <a:pt x="5135810" y="1574068"/>
                  <a:pt x="5194547" y="2301309"/>
                  <a:pt x="5193753" y="3071413"/>
                </a:cubicBezTo>
                <a:cubicBezTo>
                  <a:pt x="4694515" y="3089927"/>
                  <a:pt x="4119080" y="3108441"/>
                  <a:pt x="3319804" y="3115048"/>
                </a:cubicBezTo>
                <a:cubicBezTo>
                  <a:pt x="3321010" y="3104064"/>
                  <a:pt x="3337662" y="3102744"/>
                  <a:pt x="3348377" y="3086473"/>
                </a:cubicBezTo>
                <a:cubicBezTo>
                  <a:pt x="3335281" y="3082108"/>
                  <a:pt x="3335678" y="3088061"/>
                  <a:pt x="3295990" y="3067423"/>
                </a:cubicBezTo>
                <a:cubicBezTo>
                  <a:pt x="3320596" y="3044403"/>
                  <a:pt x="3317818" y="3049167"/>
                  <a:pt x="3355521" y="3017417"/>
                </a:cubicBezTo>
                <a:cubicBezTo>
                  <a:pt x="3333693" y="3009480"/>
                  <a:pt x="3346790" y="3028927"/>
                  <a:pt x="3307897" y="2984080"/>
                </a:cubicBezTo>
                <a:cubicBezTo>
                  <a:pt x="3333298" y="2955902"/>
                  <a:pt x="3335729" y="2979843"/>
                  <a:pt x="3355521" y="2924548"/>
                </a:cubicBezTo>
                <a:cubicBezTo>
                  <a:pt x="2864190" y="2999160"/>
                  <a:pt x="2372858" y="3040436"/>
                  <a:pt x="1881527" y="3098380"/>
                </a:cubicBezTo>
                <a:cubicBezTo>
                  <a:pt x="1929946" y="3126955"/>
                  <a:pt x="1883115" y="3115050"/>
                  <a:pt x="1948203" y="3131718"/>
                </a:cubicBezTo>
                <a:cubicBezTo>
                  <a:pt x="1889466" y="3139655"/>
                  <a:pt x="1918834" y="3147593"/>
                  <a:pt x="1902959" y="3153149"/>
                </a:cubicBezTo>
                <a:lnTo>
                  <a:pt x="78610" y="3200001"/>
                </a:lnTo>
                <a:lnTo>
                  <a:pt x="0" y="1273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noFill/>
            </a:endParaRPr>
          </a:p>
        </p:txBody>
      </p:sp>
      <p:sp>
        <p:nvSpPr>
          <p:cNvPr id="5133" name="CuadroTexto 1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pic>
        <p:nvPicPr>
          <p:cNvPr id="5134" name="Image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CuadroTexto 9"/>
          <p:cNvSpPr txBox="1">
            <a:spLocks noChangeArrowheads="1"/>
          </p:cNvSpPr>
          <p:nvPr/>
        </p:nvSpPr>
        <p:spPr bwMode="auto">
          <a:xfrm>
            <a:off x="487363" y="5057775"/>
            <a:ext cx="5715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CUMPLIMIENTO DE INDICADOR DE BIENESTAR: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Meta: </a:t>
            </a:r>
            <a:r>
              <a:rPr lang="es-ES" altLang="es-CO" sz="1300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Incrementar la *tasa de cobertura neta sin </a:t>
            </a:r>
            <a:r>
              <a:rPr lang="es-ES" altLang="es-CO" sz="1300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extraedad</a:t>
            </a:r>
            <a:r>
              <a:rPr lang="es-ES" altLang="es-CO" sz="1300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 global al 90,67% *(Transición, Primaria, Secundaria y Media) a 2022.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Reporte meta a 31 de octubre de 2022</a:t>
            </a:r>
            <a:r>
              <a:rPr lang="es-ES" altLang="es-CO" sz="1300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: 89,91%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(Equivale al 99,16% del cumplimiento de la meta )</a:t>
            </a:r>
          </a:p>
        </p:txBody>
      </p:sp>
      <p:sp>
        <p:nvSpPr>
          <p:cNvPr id="5136" name="CuadroTexto 10"/>
          <p:cNvSpPr txBox="1">
            <a:spLocks noChangeArrowheads="1"/>
          </p:cNvSpPr>
          <p:nvPr/>
        </p:nvSpPr>
        <p:spPr bwMode="auto">
          <a:xfrm>
            <a:off x="490538" y="6318250"/>
            <a:ext cx="571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smtClean="0">
                <a:solidFill>
                  <a:srgbClr val="002060"/>
                </a:solidFill>
                <a:latin typeface="Montserrat" panose="00000500000000000000" pitchFamily="2" charset="0"/>
              </a:rPr>
              <a:t>SIMAT: </a:t>
            </a:r>
            <a:r>
              <a:rPr lang="es-ES" altLang="es-CO" sz="1300" smtClean="0">
                <a:solidFill>
                  <a:srgbClr val="002060"/>
                </a:solidFill>
                <a:latin typeface="Montserrat" panose="00000500000000000000" pitchFamily="2" charset="0"/>
              </a:rPr>
              <a:t>Corte 31 de octubre de 2022</a:t>
            </a:r>
          </a:p>
        </p:txBody>
      </p:sp>
      <p:pic>
        <p:nvPicPr>
          <p:cNvPr id="5137" name="Imagen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895">
            <a:off x="6719606" y="2080737"/>
            <a:ext cx="5043462" cy="33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5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0">
            <a:extLst>
              <a:ext uri="{FF2B5EF4-FFF2-40B4-BE49-F238E27FC236}">
                <a16:creationId xmlns="" xmlns:a16="http://schemas.microsoft.com/office/drawing/2014/main" id="{9D4AB8F0-E0E6-AAFD-D661-EBD2E87E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4" y="2163651"/>
            <a:ext cx="6582224" cy="253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adroTexto 13">
            <a:extLst>
              <a:ext uri="{FF2B5EF4-FFF2-40B4-BE49-F238E27FC236}">
                <a16:creationId xmlns="" xmlns:a16="http://schemas.microsoft.com/office/drawing/2014/main" id="{ABA87EFE-4FA2-E0B4-608D-AA1E56704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027112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O" altLang="es-CO" sz="1200" dirty="0">
              <a:solidFill>
                <a:srgbClr val="002060"/>
              </a:solidFill>
              <a:latin typeface="Montserrat 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O" sz="1200" dirty="0">
              <a:solidFill>
                <a:srgbClr val="002060"/>
              </a:solidFill>
              <a:latin typeface="Montserrat "/>
            </a:endParaRPr>
          </a:p>
        </p:txBody>
      </p:sp>
      <p:pic>
        <p:nvPicPr>
          <p:cNvPr id="8202" name="Imagen 21">
            <a:extLst>
              <a:ext uri="{FF2B5EF4-FFF2-40B4-BE49-F238E27FC236}">
                <a16:creationId xmlns="" xmlns:a16="http://schemas.microsoft.com/office/drawing/2014/main" id="{53151200-475D-5F26-D7E7-1E8A8381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4" y="2804120"/>
            <a:ext cx="11699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Imagen 25">
            <a:extLst>
              <a:ext uri="{FF2B5EF4-FFF2-40B4-BE49-F238E27FC236}">
                <a16:creationId xmlns="" xmlns:a16="http://schemas.microsoft.com/office/drawing/2014/main" id="{B002E3B8-8835-D7A3-276C-B20C4AAD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Imagen 4">
            <a:extLst>
              <a:ext uri="{FF2B5EF4-FFF2-40B4-BE49-F238E27FC236}">
                <a16:creationId xmlns="" xmlns:a16="http://schemas.microsoft.com/office/drawing/2014/main" id="{5FBE7751-6A74-BE91-5CDE-4A8B40D7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2">
            <a:extLst>
              <a:ext uri="{FF2B5EF4-FFF2-40B4-BE49-F238E27FC236}">
                <a16:creationId xmlns="" xmlns:a16="http://schemas.microsoft.com/office/drawing/2014/main" id="{EA66F052-F5AC-A3DD-DDE8-EE48F9B97538}"/>
              </a:ext>
            </a:extLst>
          </p:cNvPr>
          <p:cNvSpPr/>
          <p:nvPr/>
        </p:nvSpPr>
        <p:spPr>
          <a:xfrm>
            <a:off x="7059614" y="1648496"/>
            <a:ext cx="4376826" cy="4349078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1806128" y="2588654"/>
            <a:ext cx="4826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0" dirty="0">
                <a:solidFill>
                  <a:srgbClr val="7030A0"/>
                </a:solidFill>
              </a:rPr>
              <a:t>Gracias!!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244" y="1966641"/>
            <a:ext cx="3877859" cy="38546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88988"/>
            <a:ext cx="60864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agen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013075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n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986338"/>
            <a:ext cx="60864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CuadroTexto 13"/>
          <p:cNvSpPr txBox="1">
            <a:spLocks noChangeArrowheads="1"/>
          </p:cNvSpPr>
          <p:nvPr/>
        </p:nvSpPr>
        <p:spPr bwMode="auto">
          <a:xfrm>
            <a:off x="1179513" y="1019175"/>
            <a:ext cx="4956175" cy="189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Adherimos a la Red internacional Ciudad de las niñas y los niños con el </a:t>
            </a:r>
            <a:r>
              <a:rPr lang="es-ES" altLang="es-CO" sz="15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1er Ecosistema de participación “Red de consejeras y consejeros Voces Locales, Cartagena ciudad de las niñas y niños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”, con la participación de 140 niñas y niños organizados en 7 consejos que representan igual número de zonas del Distrito.</a:t>
            </a:r>
            <a:endParaRPr lang="es-CO" altLang="es-CO" sz="1400" b="1" dirty="0" smtClean="0">
              <a:solidFill>
                <a:prstClr val="black"/>
              </a:solidFill>
            </a:endParaRPr>
          </a:p>
        </p:txBody>
      </p:sp>
      <p:sp>
        <p:nvSpPr>
          <p:cNvPr id="6151" name="CuadroTexto 15"/>
          <p:cNvSpPr txBox="1">
            <a:spLocks noChangeArrowheads="1"/>
          </p:cNvSpPr>
          <p:nvPr/>
        </p:nvSpPr>
        <p:spPr bwMode="auto">
          <a:xfrm>
            <a:off x="1179513" y="3281363"/>
            <a:ext cx="49561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" panose="00000500000000000000"/>
              </a:rPr>
              <a:t>60 Instituciones Educativas Oficiales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/>
              </a:rPr>
              <a:t>en ruta de fortalecimiento para la atención y acompañamiento a la primera infancia en el contexto de la escuela.</a:t>
            </a:r>
          </a:p>
        </p:txBody>
      </p:sp>
      <p:sp>
        <p:nvSpPr>
          <p:cNvPr id="6152" name="CuadroTexto 16"/>
          <p:cNvSpPr txBox="1">
            <a:spLocks noChangeArrowheads="1"/>
          </p:cNvSpPr>
          <p:nvPr/>
        </p:nvSpPr>
        <p:spPr bwMode="auto">
          <a:xfrm>
            <a:off x="1179513" y="5314950"/>
            <a:ext cx="5000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" panose="00000500000000000000"/>
              </a:rPr>
              <a:t>7.657 niñas y niños de primera infancia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/>
              </a:rPr>
              <a:t>acompañados con educación inicial en el marco de la atención integral, (64% de estudiantes en preescolar de matrícula oficial).</a:t>
            </a:r>
          </a:p>
        </p:txBody>
      </p:sp>
      <p:pic>
        <p:nvPicPr>
          <p:cNvPr id="6153" name="Imagen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19175"/>
            <a:ext cx="12938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n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392488"/>
            <a:ext cx="11684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2"/>
          <p:cNvSpPr/>
          <p:nvPr/>
        </p:nvSpPr>
        <p:spPr>
          <a:xfrm>
            <a:off x="7066199" y="1593700"/>
            <a:ext cx="4296566" cy="4451500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6156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89563"/>
            <a:ext cx="11684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CuadroTexto 2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pic>
        <p:nvPicPr>
          <p:cNvPr id="6158" name="Imagen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Imagen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7436"/>
          <a:stretch>
            <a:fillRect/>
          </a:stretch>
        </p:blipFill>
        <p:spPr bwMode="auto">
          <a:xfrm rot="635115">
            <a:off x="7380288" y="2393950"/>
            <a:ext cx="36322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CuadroTexto 10"/>
          <p:cNvSpPr txBox="1">
            <a:spLocks noChangeArrowheads="1"/>
          </p:cNvSpPr>
          <p:nvPr/>
        </p:nvSpPr>
        <p:spPr bwMode="auto">
          <a:xfrm>
            <a:off x="6338888" y="6491288"/>
            <a:ext cx="571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smtClean="0">
                <a:solidFill>
                  <a:prstClr val="white"/>
                </a:solidFill>
                <a:latin typeface="Montserrat" panose="00000500000000000000" pitchFamily="2" charset="0"/>
              </a:rPr>
              <a:t>SIMAT: </a:t>
            </a:r>
            <a:r>
              <a:rPr lang="es-ES" altLang="es-CO" sz="1300" smtClean="0">
                <a:solidFill>
                  <a:prstClr val="white"/>
                </a:solidFill>
                <a:latin typeface="Montserrat" panose="00000500000000000000" pitchFamily="2" charset="0"/>
              </a:rPr>
              <a:t>Corte 31 de octubre de 2022</a:t>
            </a:r>
          </a:p>
        </p:txBody>
      </p:sp>
    </p:spTree>
    <p:extLst>
      <p:ext uri="{BB962C8B-B14F-4D97-AF65-F5344CB8AC3E}">
        <p14:creationId xmlns:p14="http://schemas.microsoft.com/office/powerpoint/2010/main" val="31873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88988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n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836863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n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810125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CuadroTexto 13"/>
          <p:cNvSpPr txBox="1">
            <a:spLocks noChangeArrowheads="1"/>
          </p:cNvSpPr>
          <p:nvPr/>
        </p:nvSpPr>
        <p:spPr bwMode="auto">
          <a:xfrm>
            <a:off x="1328738" y="971550"/>
            <a:ext cx="485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120.341 estudiantes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de Instituciones Educativas Oficiales focalizados con estrategias de permanencia (Alimentación, Transporte, Kit escolares, Jornada escolar complementaria, otros).</a:t>
            </a:r>
          </a:p>
        </p:txBody>
      </p:sp>
      <p:sp>
        <p:nvSpPr>
          <p:cNvPr id="7174" name="CuadroTexto 14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sp>
        <p:nvSpPr>
          <p:cNvPr id="7175" name="CuadroTexto 15"/>
          <p:cNvSpPr txBox="1">
            <a:spLocks noChangeArrowheads="1"/>
          </p:cNvSpPr>
          <p:nvPr/>
        </p:nvSpPr>
        <p:spPr bwMode="auto">
          <a:xfrm>
            <a:off x="1179513" y="3001963"/>
            <a:ext cx="50006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0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1.875 estudiantes de transición </a:t>
            </a:r>
            <a:r>
              <a:rPr lang="es-ES" altLang="es-CO" sz="12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aprox., impactados mediante el fortalecimiento de ambientes para aprender con la compra de mobiliario y/o material pedagógico para 75 aulas de establecimientos educativos oficiales, de las cuáles 28 se financiaron con recursos propios y 47 aulas con recursos de aliados (MEN, Ecopetrol,  otros).</a:t>
            </a:r>
            <a:endParaRPr lang="es-ES" altLang="es-CO" sz="1600" b="1" dirty="0" smtClean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176" name="CuadroTexto 16"/>
          <p:cNvSpPr txBox="1">
            <a:spLocks noChangeArrowheads="1"/>
          </p:cNvSpPr>
          <p:nvPr/>
        </p:nvSpPr>
        <p:spPr bwMode="auto">
          <a:xfrm>
            <a:off x="1179513" y="5041900"/>
            <a:ext cx="5000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Ampliación de la capacidad oficial en 46.818 cupos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 para igual número de estudiantes mediante la contratación de la prestación del servicio educativo.</a:t>
            </a:r>
          </a:p>
        </p:txBody>
      </p:sp>
      <p:pic>
        <p:nvPicPr>
          <p:cNvPr id="7177" name="Imagen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160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agen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14688"/>
            <a:ext cx="11699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Imagen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agen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7032626" y="1465264"/>
            <a:ext cx="4357033" cy="4579936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7182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02250"/>
            <a:ext cx="11684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Imagen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24289" b="5505"/>
          <a:stretch>
            <a:fillRect/>
          </a:stretch>
        </p:blipFill>
        <p:spPr bwMode="auto">
          <a:xfrm rot="551181">
            <a:off x="7364740" y="2218815"/>
            <a:ext cx="3717085" cy="3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CuadroTexto 10"/>
          <p:cNvSpPr txBox="1">
            <a:spLocks noChangeArrowheads="1"/>
          </p:cNvSpPr>
          <p:nvPr/>
        </p:nvSpPr>
        <p:spPr bwMode="auto">
          <a:xfrm>
            <a:off x="6338888" y="6491288"/>
            <a:ext cx="571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smtClean="0">
                <a:solidFill>
                  <a:prstClr val="white"/>
                </a:solidFill>
                <a:latin typeface="Montserrat" panose="00000500000000000000" pitchFamily="2" charset="0"/>
              </a:rPr>
              <a:t>SIMAT: </a:t>
            </a:r>
            <a:r>
              <a:rPr lang="es-ES" altLang="es-CO" sz="1300" smtClean="0">
                <a:solidFill>
                  <a:prstClr val="white"/>
                </a:solidFill>
                <a:latin typeface="Montserrat" panose="00000500000000000000" pitchFamily="2" charset="0"/>
              </a:rPr>
              <a:t>Corte 31 de octubre de 2022</a:t>
            </a:r>
          </a:p>
        </p:txBody>
      </p:sp>
    </p:spTree>
    <p:extLst>
      <p:ext uri="{BB962C8B-B14F-4D97-AF65-F5344CB8AC3E}">
        <p14:creationId xmlns:p14="http://schemas.microsoft.com/office/powerpoint/2010/main" val="17317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88988"/>
            <a:ext cx="6086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027363"/>
            <a:ext cx="60864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002213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adroTexto 13"/>
          <p:cNvSpPr txBox="1">
            <a:spLocks noChangeArrowheads="1"/>
          </p:cNvSpPr>
          <p:nvPr/>
        </p:nvSpPr>
        <p:spPr bwMode="auto">
          <a:xfrm>
            <a:off x="1293813" y="1077913"/>
            <a:ext cx="48863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Diseño e implementación de la estrategia “Únicos e inagotables: Una escuela de y para todas y todos” </a:t>
            </a:r>
            <a:r>
              <a:rPr lang="es-ES" altLang="es-CO" sz="1600" dirty="0" smtClean="0">
                <a:solidFill>
                  <a:srgbClr val="002060"/>
                </a:solidFill>
                <a:latin typeface="Montserrat "/>
              </a:rPr>
              <a:t>para caracterización, atención y acompañamiento a población diversa (Migrante, víctimas, étnicos, talentos excepcionales, discapacidad, restablecimiento de derechos, otros).</a:t>
            </a:r>
          </a:p>
        </p:txBody>
      </p:sp>
      <p:sp>
        <p:nvSpPr>
          <p:cNvPr id="8198" name="CuadroTexto 14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sp>
        <p:nvSpPr>
          <p:cNvPr id="8199" name="CuadroTexto 15"/>
          <p:cNvSpPr txBox="1">
            <a:spLocks noChangeArrowheads="1"/>
          </p:cNvSpPr>
          <p:nvPr/>
        </p:nvSpPr>
        <p:spPr bwMode="auto">
          <a:xfrm>
            <a:off x="1179513" y="3194050"/>
            <a:ext cx="49561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/>
              </a:rPr>
              <a:t>Conformación de una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" panose="00000500000000000000"/>
              </a:rPr>
              <a:t>Planta temporal de 66 docentes,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/>
              </a:rPr>
              <a:t> ampliando la oferta para atención a población con </a:t>
            </a:r>
            <a:r>
              <a:rPr lang="es-ES" altLang="es-CO" sz="1600" b="1" dirty="0" err="1" smtClean="0">
                <a:solidFill>
                  <a:srgbClr val="002060"/>
                </a:solidFill>
                <a:latin typeface="Montserrat" panose="00000500000000000000"/>
              </a:rPr>
              <a:t>extraedad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/>
              </a:rPr>
              <a:t>, alfabetización de jóvenes y adultos, y apoyo para la atención a población con discapacidad.</a:t>
            </a:r>
          </a:p>
        </p:txBody>
      </p:sp>
      <p:sp>
        <p:nvSpPr>
          <p:cNvPr id="8200" name="CuadroTexto 16"/>
          <p:cNvSpPr txBox="1">
            <a:spLocks noChangeArrowheads="1"/>
          </p:cNvSpPr>
          <p:nvPr/>
        </p:nvSpPr>
        <p:spPr bwMode="auto">
          <a:xfrm>
            <a:off x="1179513" y="5140325"/>
            <a:ext cx="505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dirty="0" smtClean="0">
                <a:solidFill>
                  <a:srgbClr val="7030A0"/>
                </a:solidFill>
                <a:latin typeface="Montserrat" panose="00000500000000000000"/>
              </a:rPr>
              <a:t>36 Instituciones Educativas Oficiales </a:t>
            </a:r>
            <a:r>
              <a:rPr lang="es-ES" altLang="es-CO" sz="1600" dirty="0" smtClean="0">
                <a:solidFill>
                  <a:srgbClr val="002060"/>
                </a:solidFill>
                <a:latin typeface="Montserrat" panose="00000500000000000000"/>
              </a:rPr>
              <a:t>vinculadas a la estrategia “Únicos e Inagotables” impactando 53.425 estudiantes, de los cuales 17.998 son caracterizados en SIMAT como población diversa.</a:t>
            </a:r>
          </a:p>
        </p:txBody>
      </p:sp>
      <p:pic>
        <p:nvPicPr>
          <p:cNvPr id="8201" name="Imagen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160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agen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406775"/>
            <a:ext cx="11699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Imagen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405438"/>
            <a:ext cx="11684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Imagen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2"/>
          <p:cNvSpPr/>
          <p:nvPr/>
        </p:nvSpPr>
        <p:spPr>
          <a:xfrm>
            <a:off x="7126941" y="1559860"/>
            <a:ext cx="4235824" cy="4437716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207" name="Imagen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 b="3957"/>
          <a:stretch>
            <a:fillRect/>
          </a:stretch>
        </p:blipFill>
        <p:spPr bwMode="auto">
          <a:xfrm rot="574773">
            <a:off x="7359256" y="1908589"/>
            <a:ext cx="3786278" cy="36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CuadroTexto 10"/>
          <p:cNvSpPr txBox="1">
            <a:spLocks noChangeArrowheads="1"/>
          </p:cNvSpPr>
          <p:nvPr/>
        </p:nvSpPr>
        <p:spPr bwMode="auto">
          <a:xfrm>
            <a:off x="6338888" y="6491288"/>
            <a:ext cx="571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smtClean="0">
                <a:solidFill>
                  <a:prstClr val="white"/>
                </a:solidFill>
                <a:latin typeface="Montserrat" panose="00000500000000000000" pitchFamily="2" charset="0"/>
              </a:rPr>
              <a:t>SIMAT: </a:t>
            </a:r>
            <a:r>
              <a:rPr lang="es-ES" altLang="es-CO" sz="1300" smtClean="0">
                <a:solidFill>
                  <a:prstClr val="white"/>
                </a:solidFill>
                <a:latin typeface="Montserrat" panose="00000500000000000000" pitchFamily="2" charset="0"/>
              </a:rPr>
              <a:t>Corte 31 de octubre de 2022</a:t>
            </a:r>
          </a:p>
        </p:txBody>
      </p:sp>
    </p:spTree>
    <p:extLst>
      <p:ext uri="{BB962C8B-B14F-4D97-AF65-F5344CB8AC3E}">
        <p14:creationId xmlns:p14="http://schemas.microsoft.com/office/powerpoint/2010/main" val="15380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88988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n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836863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n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810125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uadroTexto 13"/>
          <p:cNvSpPr txBox="1">
            <a:spLocks noChangeArrowheads="1"/>
          </p:cNvSpPr>
          <p:nvPr/>
        </p:nvSpPr>
        <p:spPr bwMode="auto">
          <a:xfrm>
            <a:off x="1304365" y="995082"/>
            <a:ext cx="4875773" cy="15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854 jóvenes y adultos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matriculados en procesos de formación en el Ciclo Lectivo Especial I – Alfabetización durante 2021 y 2022, de los cuáles 701 ya se encuentran graduados en el ciclo.</a:t>
            </a:r>
          </a:p>
        </p:txBody>
      </p:sp>
      <p:sp>
        <p:nvSpPr>
          <p:cNvPr id="9222" name="CuadroTexto 14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sp>
        <p:nvSpPr>
          <p:cNvPr id="9223" name="CuadroTexto 15"/>
          <p:cNvSpPr txBox="1">
            <a:spLocks noChangeArrowheads="1"/>
          </p:cNvSpPr>
          <p:nvPr/>
        </p:nvSpPr>
        <p:spPr bwMode="auto">
          <a:xfrm>
            <a:off x="1179513" y="3105150"/>
            <a:ext cx="49561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1.172 estudiantes con </a:t>
            </a:r>
            <a:r>
              <a:rPr lang="es-ES" altLang="es-CO" sz="1600" b="1" dirty="0" err="1" smtClean="0">
                <a:solidFill>
                  <a:srgbClr val="7030A0"/>
                </a:solidFill>
                <a:latin typeface="Montserrat Black" panose="00000A00000000000000" pitchFamily="2" charset="0"/>
              </a:rPr>
              <a:t>extraedad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atendidos con ofertas flexibles para garantizar su continuidad en el Sistema Educativo Distrital, 927 más que en 2019.</a:t>
            </a:r>
          </a:p>
        </p:txBody>
      </p:sp>
      <p:pic>
        <p:nvPicPr>
          <p:cNvPr id="9224" name="Imagen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160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n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14688"/>
            <a:ext cx="11699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Imagen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Imagen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7060641" y="1465264"/>
            <a:ext cx="4329018" cy="4532312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9229" name="CuadroTexto 5"/>
          <p:cNvSpPr txBox="1">
            <a:spLocks noChangeArrowheads="1"/>
          </p:cNvSpPr>
          <p:nvPr/>
        </p:nvSpPr>
        <p:spPr bwMode="auto">
          <a:xfrm>
            <a:off x="1179514" y="5003800"/>
            <a:ext cx="50530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Diseño participativo de orientaciones técnicas y herramientas tecnológicas 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para la caracterización,  acompañamiento, atención y evaluación de estrategias que favorecen el acceso, la permanencia y la atención a poblaciones.</a:t>
            </a:r>
            <a:endParaRPr lang="es-ES" altLang="es-CO" sz="1200" b="1" dirty="0" smtClean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9230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213350"/>
            <a:ext cx="11684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Imagen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6754"/>
          <a:stretch>
            <a:fillRect/>
          </a:stretch>
        </p:blipFill>
        <p:spPr bwMode="auto">
          <a:xfrm rot="562928">
            <a:off x="7502620" y="1883214"/>
            <a:ext cx="3406460" cy="373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CuadroTexto 10"/>
          <p:cNvSpPr txBox="1">
            <a:spLocks noChangeArrowheads="1"/>
          </p:cNvSpPr>
          <p:nvPr/>
        </p:nvSpPr>
        <p:spPr bwMode="auto">
          <a:xfrm>
            <a:off x="6338888" y="6491288"/>
            <a:ext cx="571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300" b="1" smtClean="0">
                <a:solidFill>
                  <a:prstClr val="white"/>
                </a:solidFill>
                <a:latin typeface="Montserrat" panose="00000500000000000000" pitchFamily="2" charset="0"/>
              </a:rPr>
              <a:t>SIMAT: </a:t>
            </a:r>
            <a:r>
              <a:rPr lang="es-ES" altLang="es-CO" sz="1300" smtClean="0">
                <a:solidFill>
                  <a:prstClr val="white"/>
                </a:solidFill>
                <a:latin typeface="Montserrat" panose="00000500000000000000" pitchFamily="2" charset="0"/>
              </a:rPr>
              <a:t>Corte 31 de octubre de 2022</a:t>
            </a:r>
          </a:p>
        </p:txBody>
      </p:sp>
    </p:spTree>
    <p:extLst>
      <p:ext uri="{BB962C8B-B14F-4D97-AF65-F5344CB8AC3E}">
        <p14:creationId xmlns:p14="http://schemas.microsoft.com/office/powerpoint/2010/main" val="37418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788988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n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2505075"/>
            <a:ext cx="60864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n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810125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CuadroTexto 13"/>
          <p:cNvSpPr txBox="1">
            <a:spLocks noChangeArrowheads="1"/>
          </p:cNvSpPr>
          <p:nvPr/>
        </p:nvSpPr>
        <p:spPr bwMode="auto">
          <a:xfrm>
            <a:off x="1293019" y="973137"/>
            <a:ext cx="485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Desarrollo de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agendas académicas de alto impacto 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que favorecen procesos de inclusión, </a:t>
            </a:r>
            <a:r>
              <a:rPr lang="es-ES" altLang="es-CO" sz="1600" b="1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atencion</a:t>
            </a:r>
            <a:r>
              <a:rPr lang="es-ES" altLang="es-CO" sz="16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 a poblaciones, acceso y permanencia con alianzas estratégicas.</a:t>
            </a:r>
          </a:p>
        </p:txBody>
      </p:sp>
      <p:sp>
        <p:nvSpPr>
          <p:cNvPr id="10246" name="CuadroTexto 14"/>
          <p:cNvSpPr txBox="1">
            <a:spLocks noChangeArrowheads="1"/>
          </p:cNvSpPr>
          <p:nvPr/>
        </p:nvSpPr>
        <p:spPr bwMode="auto">
          <a:xfrm>
            <a:off x="1501775" y="92075"/>
            <a:ext cx="7107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smtClean="0">
                <a:solidFill>
                  <a:srgbClr val="00D74F"/>
                </a:solidFill>
                <a:latin typeface="Montserrat Black" panose="00000A00000000000000" pitchFamily="2" charset="0"/>
              </a:rPr>
              <a:t>COBERTURA EDUCATIVA</a:t>
            </a:r>
          </a:p>
        </p:txBody>
      </p:sp>
      <p:sp>
        <p:nvSpPr>
          <p:cNvPr id="10247" name="CuadroTexto 15"/>
          <p:cNvSpPr txBox="1">
            <a:spLocks noChangeArrowheads="1"/>
          </p:cNvSpPr>
          <p:nvPr/>
        </p:nvSpPr>
        <p:spPr bwMode="auto">
          <a:xfrm>
            <a:off x="1156447" y="2729753"/>
            <a:ext cx="5088778" cy="17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Bajo la coordinación del Programa Juntos Aprendemos, se llevó a cabo la 4ta edición de la Escuela de verano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Parche Maestro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, llegando a maestros y comunidad en general para hablar de primera infancia e </a:t>
            </a:r>
            <a:r>
              <a:rPr lang="es-ES" altLang="es-CO" sz="1400" b="1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interseccionalidad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.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+ de 1.000 participaciones presenciales </a:t>
            </a:r>
            <a:endParaRPr lang="es-ES" altLang="es-CO" sz="1400" b="1" dirty="0" smtClean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10248" name="Imagen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0160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agen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-85725"/>
            <a:ext cx="3451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246188"/>
            <a:ext cx="53165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7050881" y="1613647"/>
            <a:ext cx="4352926" cy="4383928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10252" name="CuadroTexto 15"/>
          <p:cNvSpPr txBox="1">
            <a:spLocks noChangeArrowheads="1"/>
          </p:cNvSpPr>
          <p:nvPr/>
        </p:nvSpPr>
        <p:spPr bwMode="auto">
          <a:xfrm>
            <a:off x="1156446" y="4944013"/>
            <a:ext cx="518085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Se desarrolló la agenda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“Retos para la consolidación de Cartagena ciudad de las niñas y los niños”, 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diálogos con tomadores de decisión frente a las políticas públicas con invitados internacionales. </a:t>
            </a:r>
            <a:r>
              <a:rPr lang="es-ES" altLang="es-CO" sz="1600" b="1" dirty="0" smtClean="0">
                <a:solidFill>
                  <a:srgbClr val="7030A0"/>
                </a:solidFill>
                <a:latin typeface="Montserrat Black" panose="00000A00000000000000" pitchFamily="2" charset="0"/>
              </a:rPr>
              <a:t>+ de 400 participantes</a:t>
            </a:r>
            <a:r>
              <a:rPr lang="es-ES" altLang="es-CO" sz="1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10253" name="Imagen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81338"/>
            <a:ext cx="11699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5213350"/>
            <a:ext cx="11684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Imagen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099">
            <a:off x="7342059" y="2473683"/>
            <a:ext cx="3747203" cy="289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6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04" y="1164495"/>
            <a:ext cx="4598393" cy="44429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788298"/>
            <a:ext cx="6976654" cy="21770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6" y="3136540"/>
            <a:ext cx="6976654" cy="20133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6" y="4966879"/>
            <a:ext cx="6825185" cy="19278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8F53801-832E-443A-8645-80C7EA4C5818}"/>
              </a:ext>
            </a:extLst>
          </p:cNvPr>
          <p:cNvSpPr txBox="1"/>
          <p:nvPr/>
        </p:nvSpPr>
        <p:spPr>
          <a:xfrm>
            <a:off x="1417979" y="1089327"/>
            <a:ext cx="5347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Durante la gestión el Gobierno de Salvemos juntos a Cartagena vigencias, 2020-2023- se vincularon</a:t>
            </a: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 691 Docentes, Directivos Docentes y Administrativos para las instituciones educativas oficiales.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E923E1C-0DD2-4373-8A84-2A187FD0D1E1}"/>
              </a:ext>
            </a:extLst>
          </p:cNvPr>
          <p:cNvSpPr txBox="1"/>
          <p:nvPr/>
        </p:nvSpPr>
        <p:spPr>
          <a:xfrm>
            <a:off x="2951823" y="154333"/>
            <a:ext cx="4493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4000" dirty="0">
                <a:solidFill>
                  <a:srgbClr val="00D74F"/>
                </a:solidFill>
                <a:latin typeface="Montserrat Black" panose="00000A00000000000000" pitchFamily="50" charset="0"/>
              </a:rPr>
              <a:t>TALENTO </a:t>
            </a:r>
            <a:r>
              <a:rPr lang="es-CO" sz="4000" dirty="0" smtClean="0">
                <a:solidFill>
                  <a:srgbClr val="00D74F"/>
                </a:solidFill>
                <a:latin typeface="Montserrat Black" panose="00000A00000000000000" pitchFamily="50" charset="0"/>
              </a:rPr>
              <a:t>HUMANO</a:t>
            </a:r>
            <a:endParaRPr lang="es-CO" sz="4000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2F88C44-4015-41E0-A285-7A8B215863E0}"/>
              </a:ext>
            </a:extLst>
          </p:cNvPr>
          <p:cNvSpPr txBox="1"/>
          <p:nvPr/>
        </p:nvSpPr>
        <p:spPr>
          <a:xfrm>
            <a:off x="1102439" y="3341164"/>
            <a:ext cx="6061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OFICIALIZACION DE LAS IEO CON PLANTEL DOCENTE, DIRECTIVO DOCENTE Y ADMINSTRATIVO.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 IEO Jorge </a:t>
            </a:r>
            <a:r>
              <a:rPr lang="es-ES" sz="1600" b="1" dirty="0" err="1">
                <a:solidFill>
                  <a:srgbClr val="002060"/>
                </a:solidFill>
                <a:latin typeface="Montserrat" panose="00000500000000000000" pitchFamily="50" charset="0"/>
              </a:rPr>
              <a:t>Artel</a:t>
            </a:r>
            <a:r>
              <a:rPr lang="es-ES" sz="1600" b="1" dirty="0">
                <a:solidFill>
                  <a:srgbClr val="002060"/>
                </a:solidFill>
                <a:latin typeface="Montserrat" panose="00000500000000000000" pitchFamily="50" charset="0"/>
              </a:rPr>
              <a:t>, IEO Clemente Manuel Zabala, IEO Politécnico del Pozón, IEO Gabriel García Márquez</a:t>
            </a:r>
            <a:endParaRPr lang="es-CO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584935B-3C84-4E2B-B823-5DADDE14F091}"/>
              </a:ext>
            </a:extLst>
          </p:cNvPr>
          <p:cNvSpPr txBox="1"/>
          <p:nvPr/>
        </p:nvSpPr>
        <p:spPr>
          <a:xfrm>
            <a:off x="1102439" y="5113346"/>
            <a:ext cx="5999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552579"/>
                </a:solidFill>
                <a:latin typeface="Montserrat" panose="00000500000000000000"/>
              </a:rPr>
              <a:t>En la Gestión Salvemos Juntos a Cartagena, en lo corrido de las vigencias 2020-2023, se amplio de la planta de personal docente, directivo docente y administrativo de 5.914 permanente, destacándose recientemente 48 docentes para la IEO Gabriel García Márquez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113346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3215136"/>
            <a:ext cx="1168937" cy="110034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186F758-EFF2-4703-ACEE-213EDE57BA91}"/>
              </a:ext>
            </a:extLst>
          </p:cNvPr>
          <p:cNvSpPr txBox="1"/>
          <p:nvPr/>
        </p:nvSpPr>
        <p:spPr>
          <a:xfrm>
            <a:off x="7383256" y="5607424"/>
            <a:ext cx="4607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dirty="0">
                <a:solidFill>
                  <a:prstClr val="white"/>
                </a:solidFill>
                <a:latin typeface="Montserrat" panose="00000500000000000000"/>
              </a:rPr>
              <a:t>Próxima Meta 2023 Oficialización con plantel Docente, directivo Docente y Administrativo  de la IEO Villas de Aranjuez. Abril 2023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7925">
            <a:off x="7898040" y="1497436"/>
            <a:ext cx="3627434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88988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836863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810125"/>
            <a:ext cx="6086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CuadroTexto 13"/>
          <p:cNvSpPr txBox="1">
            <a:spLocks noChangeArrowheads="1"/>
          </p:cNvSpPr>
          <p:nvPr/>
        </p:nvSpPr>
        <p:spPr bwMode="auto">
          <a:xfrm>
            <a:off x="1266825" y="1104900"/>
            <a:ext cx="49591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s-ES" altLang="es-MX" sz="1600" b="1" dirty="0" smtClean="0">
                <a:solidFill>
                  <a:srgbClr val="002060"/>
                </a:solidFill>
                <a:latin typeface="Montserrat" panose="00000500000000000000"/>
              </a:rPr>
              <a:t>Durante la presente vigencia, se realizaron el mantenimiento, adecuación e intervención de la planta física de 78 sedes educativas del Distrito de Cartagena.</a:t>
            </a:r>
            <a:endParaRPr lang="es-CO" altLang="es-MX" sz="1600" b="1" dirty="0" smtClean="0">
              <a:solidFill>
                <a:prstClr val="black"/>
              </a:solidFill>
            </a:endParaRPr>
          </a:p>
        </p:txBody>
      </p:sp>
      <p:sp>
        <p:nvSpPr>
          <p:cNvPr id="5126" name="CuadroTexto 14"/>
          <p:cNvSpPr txBox="1">
            <a:spLocks noChangeArrowheads="1"/>
          </p:cNvSpPr>
          <p:nvPr/>
        </p:nvSpPr>
        <p:spPr bwMode="auto">
          <a:xfrm>
            <a:off x="1884363" y="169863"/>
            <a:ext cx="7880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MX" sz="4000" smtClean="0">
                <a:solidFill>
                  <a:srgbClr val="00D74F"/>
                </a:solidFill>
                <a:latin typeface="Montserrat Black" panose="00000A00000000000000"/>
              </a:rPr>
              <a:t>INFRAESTRUCTURA EDUCATIVA</a:t>
            </a:r>
          </a:p>
        </p:txBody>
      </p:sp>
      <p:sp>
        <p:nvSpPr>
          <p:cNvPr id="5127" name="CuadroTexto 15"/>
          <p:cNvSpPr txBox="1">
            <a:spLocks noChangeArrowheads="1"/>
          </p:cNvSpPr>
          <p:nvPr/>
        </p:nvSpPr>
        <p:spPr bwMode="auto">
          <a:xfrm>
            <a:off x="1228725" y="3236913"/>
            <a:ext cx="4867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s-ES" altLang="es-MX" sz="1600" b="1" dirty="0" smtClean="0">
                <a:solidFill>
                  <a:srgbClr val="002060"/>
                </a:solidFill>
                <a:latin typeface="Montserrat" panose="00000500000000000000"/>
              </a:rPr>
              <a:t>Beneficiados aproximadamente a 25.446 estudiantes, </a:t>
            </a:r>
            <a:r>
              <a:rPr lang="es-ES" altLang="es-MX" sz="1600" b="1" dirty="0" err="1" smtClean="0">
                <a:solidFill>
                  <a:srgbClr val="002060"/>
                </a:solidFill>
                <a:latin typeface="Montserrat" panose="00000500000000000000"/>
              </a:rPr>
              <a:t>inversion</a:t>
            </a:r>
            <a:r>
              <a:rPr lang="es-ES" altLang="es-MX" sz="1600" b="1" dirty="0" smtClean="0">
                <a:solidFill>
                  <a:srgbClr val="002060"/>
                </a:solidFill>
                <a:latin typeface="Montserrat" panose="00000500000000000000"/>
              </a:rPr>
              <a:t> de $ 89.132.630.128</a:t>
            </a:r>
            <a:endParaRPr lang="es-CO" altLang="es-MX" sz="1600" b="1" dirty="0" smtClean="0">
              <a:solidFill>
                <a:srgbClr val="002060"/>
              </a:solidFill>
              <a:latin typeface="Montserrat" panose="00000500000000000000"/>
            </a:endParaRPr>
          </a:p>
        </p:txBody>
      </p:sp>
      <p:sp>
        <p:nvSpPr>
          <p:cNvPr id="5128" name="CuadroTexto 16"/>
          <p:cNvSpPr txBox="1">
            <a:spLocks noChangeArrowheads="1"/>
          </p:cNvSpPr>
          <p:nvPr/>
        </p:nvSpPr>
        <p:spPr bwMode="auto">
          <a:xfrm>
            <a:off x="1266825" y="5015753"/>
            <a:ext cx="48228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s-MX" altLang="es-MX" sz="1400" b="1" dirty="0" smtClean="0">
                <a:solidFill>
                  <a:srgbClr val="002060"/>
                </a:solidFill>
                <a:latin typeface="Montserrat" panose="00000500000000000000"/>
              </a:rPr>
              <a:t>Construcciones nuevas:</a:t>
            </a:r>
          </a:p>
          <a:p>
            <a:pPr algn="just" eaLnBrk="1" hangingPunct="1"/>
            <a:r>
              <a:rPr lang="es-MX" altLang="es-MX" sz="1400" b="1" dirty="0" smtClean="0">
                <a:solidFill>
                  <a:srgbClr val="002060"/>
                </a:solidFill>
                <a:latin typeface="Montserrat" panose="00000500000000000000"/>
              </a:rPr>
              <a:t>IE Villa de Aranjuez - $ 16 mil millones</a:t>
            </a:r>
          </a:p>
          <a:p>
            <a:pPr algn="just" eaLnBrk="1" hangingPunct="1"/>
            <a:r>
              <a:rPr lang="es-MX" altLang="es-MX" sz="1400" b="1" dirty="0" smtClean="0">
                <a:solidFill>
                  <a:srgbClr val="002060"/>
                </a:solidFill>
                <a:latin typeface="Montserrat" panose="00000500000000000000"/>
              </a:rPr>
              <a:t>IE Nuevo Bosque - $ 7.950 millones</a:t>
            </a:r>
          </a:p>
          <a:p>
            <a:pPr algn="just" eaLnBrk="1" hangingPunct="1"/>
            <a:r>
              <a:rPr lang="es-MX" altLang="es-MX" sz="1400" b="1" dirty="0" smtClean="0">
                <a:solidFill>
                  <a:srgbClr val="002060"/>
                </a:solidFill>
                <a:latin typeface="Montserrat" panose="00000500000000000000"/>
              </a:rPr>
              <a:t>IE San Felipe Neri - $ 19 mil millones</a:t>
            </a:r>
          </a:p>
          <a:p>
            <a:pPr algn="just" eaLnBrk="1" hangingPunct="1"/>
            <a:r>
              <a:rPr lang="es-MX" altLang="es-MX" sz="1400" b="1" dirty="0" smtClean="0">
                <a:solidFill>
                  <a:srgbClr val="002060"/>
                </a:solidFill>
                <a:latin typeface="Montserrat" panose="00000500000000000000"/>
              </a:rPr>
              <a:t>IE Tierra Baja - $ 17 mil millones</a:t>
            </a:r>
            <a:endParaRPr lang="es-CO" altLang="es-MX" sz="1400" b="1" dirty="0" smtClean="0">
              <a:solidFill>
                <a:srgbClr val="002060"/>
              </a:solidFill>
              <a:latin typeface="Montserrat" panose="00000500000000000000"/>
            </a:endParaRPr>
          </a:p>
        </p:txBody>
      </p:sp>
      <p:pic>
        <p:nvPicPr>
          <p:cNvPr id="512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160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113338"/>
            <a:ext cx="116363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14688"/>
            <a:ext cx="11699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Imagen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-30163"/>
            <a:ext cx="3451225" cy="11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24402"/>
              </p:ext>
            </p:extLst>
          </p:nvPr>
        </p:nvGraphicFramePr>
        <p:xfrm>
          <a:off x="7153835" y="3455894"/>
          <a:ext cx="4403165" cy="3132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048">
                  <a:extLst>
                    <a:ext uri="{9D8B030D-6E8A-4147-A177-3AD203B41FA5}">
                      <a16:colId xmlns:a16="http://schemas.microsoft.com/office/drawing/2014/main" xmlns="" val="3241180683"/>
                    </a:ext>
                  </a:extLst>
                </a:gridCol>
                <a:gridCol w="1928183">
                  <a:extLst>
                    <a:ext uri="{9D8B030D-6E8A-4147-A177-3AD203B41FA5}">
                      <a16:colId xmlns:a16="http://schemas.microsoft.com/office/drawing/2014/main" xmlns="" val="1888172479"/>
                    </a:ext>
                  </a:extLst>
                </a:gridCol>
                <a:gridCol w="1179934">
                  <a:extLst>
                    <a:ext uri="{9D8B030D-6E8A-4147-A177-3AD203B41FA5}">
                      <a16:colId xmlns:a16="http://schemas.microsoft.com/office/drawing/2014/main" xmlns="" val="95946587"/>
                    </a:ext>
                  </a:extLst>
                </a:gridCol>
              </a:tblGrid>
              <a:tr h="4159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Numero de sedes atendidas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Descripcion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Valor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extLst>
                  <a:ext uri="{0D108BD9-81ED-4DB2-BD59-A6C34878D82A}">
                    <a16:rowId xmlns:a16="http://schemas.microsoft.com/office/drawing/2014/main" xmlns="" val="4020608818"/>
                  </a:ext>
                </a:extLst>
              </a:tr>
              <a:tr h="415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CONVENIO FFIE 1424 DE 2016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$ 38.211.837.531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3221493386"/>
                  </a:ext>
                </a:extLst>
              </a:tr>
              <a:tr h="415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u="none" strike="noStrike">
                          <a:effectLst/>
                        </a:rPr>
                        <a:t>Obra IE San Felipe Neri - FFIE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$ 19.389.938.930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3390947310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SGR - IE TIERRA BAJA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$ 17.036.713.981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125236316"/>
                  </a:ext>
                </a:extLst>
              </a:tr>
              <a:tr h="415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u="none" strike="noStrike" dirty="0">
                          <a:effectLst/>
                        </a:rPr>
                        <a:t>SGR - IE ALBERTO ELIAS FERNANDEZ BAENA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$ 429.524.000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841736168"/>
                  </a:ext>
                </a:extLst>
              </a:tr>
              <a:tr h="415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23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RECURSOS PROPIOS - FINDETER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$ 1.395.320.235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2427430397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36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FOME - FINDETER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$ 3.997.359.596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2244549537"/>
                  </a:ext>
                </a:extLst>
              </a:tr>
              <a:tr h="415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19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TRANSFERENCIAS A SEDES EDUCATIVAS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$ 1.868.485.208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2020401767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37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IOTA - FFIE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$ 1.306.752.728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9" marR="7619" marT="7621" marB="0" anchor="b"/>
                </a:tc>
                <a:extLst>
                  <a:ext uri="{0D108BD9-81ED-4DB2-BD59-A6C34878D82A}">
                    <a16:rowId xmlns:a16="http://schemas.microsoft.com/office/drawing/2014/main" xmlns="" val="2316664208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246" y="1104900"/>
            <a:ext cx="3572996" cy="21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2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</TotalTime>
  <Words>1953</Words>
  <Application>Microsoft Office PowerPoint</Application>
  <PresentationFormat>Panorámica</PresentationFormat>
  <Paragraphs>205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20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Montserrat</vt:lpstr>
      <vt:lpstr>Montserrat </vt:lpstr>
      <vt:lpstr>Montserrat Black</vt:lpstr>
      <vt:lpstr>Wingdings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Melissa Valderrama Sanjur</dc:creator>
  <cp:lastModifiedBy>VIKI DE LA ROSA</cp:lastModifiedBy>
  <cp:revision>150</cp:revision>
  <dcterms:created xsi:type="dcterms:W3CDTF">2023-01-18T17:32:46Z</dcterms:created>
  <dcterms:modified xsi:type="dcterms:W3CDTF">2023-02-16T13:37:12Z</dcterms:modified>
</cp:coreProperties>
</file>