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sldIdLst>
    <p:sldId id="256" r:id="rId3"/>
    <p:sldId id="280" r:id="rId4"/>
    <p:sldId id="281" r:id="rId5"/>
    <p:sldId id="282" r:id="rId6"/>
    <p:sldId id="258" r:id="rId7"/>
    <p:sldId id="257" r:id="rId8"/>
    <p:sldId id="288" r:id="rId9"/>
    <p:sldId id="276" r:id="rId10"/>
    <p:sldId id="283" r:id="rId11"/>
    <p:sldId id="289" r:id="rId12"/>
    <p:sldId id="265" r:id="rId13"/>
    <p:sldId id="284" r:id="rId14"/>
    <p:sldId id="285" r:id="rId15"/>
    <p:sldId id="287" r:id="rId16"/>
    <p:sldId id="290" r:id="rId17"/>
    <p:sldId id="279" r:id="rId18"/>
    <p:sldId id="270" r:id="rId19"/>
    <p:sldId id="274" r:id="rId20"/>
    <p:sldId id="273" r:id="rId21"/>
    <p:sldId id="278" r:id="rId22"/>
    <p:sldId id="275" r:id="rId2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2579"/>
    <a:srgbClr val="00D7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66" y="-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iva\OneDrive%20-%20mineducacion.gov.co\Escritorio\RECURSOS%20EJECUTADOS%202020-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DISTRIBUCIÓN</a:t>
            </a:r>
            <a:r>
              <a:rPr lang="es-CO" baseline="0"/>
              <a:t> PRESUPUESTO DE INVERSIÓN SED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Hoja1!$A$9</c:f>
              <c:strCache>
                <c:ptCount val="1"/>
                <c:pt idx="0">
                  <c:v>NOMINA 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Hoja1!$B$8:$E$8</c:f>
              <c:numCache>
                <c:formatCode>_-* #,##0_-;\-* #,##0_-;_-* "-"??_-;_-@_-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Hoja1!$B$9:$E$9</c:f>
              <c:numCache>
                <c:formatCode>0%</c:formatCode>
                <c:ptCount val="4"/>
                <c:pt idx="0">
                  <c:v>0.7221477469355625</c:v>
                </c:pt>
                <c:pt idx="1">
                  <c:v>0.69302701406344236</c:v>
                </c:pt>
                <c:pt idx="2">
                  <c:v>0.66601855146805855</c:v>
                </c:pt>
                <c:pt idx="3">
                  <c:v>0.60752446257171233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39-4A7C-966D-31A2CFCB3FEA}"/>
            </c:ext>
          </c:extLst>
        </c:ser>
        <c:ser>
          <c:idx val="1"/>
          <c:order val="1"/>
          <c:tx>
            <c:strRef>
              <c:f>Hoja1!$A$10</c:f>
              <c:strCache>
                <c:ptCount val="1"/>
                <c:pt idx="0">
                  <c:v>PROYECTOS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Hoja1!$B$8:$E$8</c:f>
              <c:numCache>
                <c:formatCode>_-* #,##0_-;\-* #,##0_-;_-* "-"??_-;_-@_-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Hoja1!$B$10:$E$10</c:f>
              <c:numCache>
                <c:formatCode>0%</c:formatCode>
                <c:ptCount val="4"/>
                <c:pt idx="0">
                  <c:v>0.27785225306443745</c:v>
                </c:pt>
                <c:pt idx="1">
                  <c:v>0.30697298593655764</c:v>
                </c:pt>
                <c:pt idx="2">
                  <c:v>0.33398144853194145</c:v>
                </c:pt>
                <c:pt idx="3">
                  <c:v>0.39247553742828761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39-4A7C-966D-31A2CFCB3FE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656586128"/>
        <c:axId val="-614455616"/>
      </c:barChart>
      <c:catAx>
        <c:axId val="-656586128"/>
        <c:scaling>
          <c:orientation val="minMax"/>
        </c:scaling>
        <c:delete val="0"/>
        <c:axPos val="b"/>
        <c:numFmt formatCode="_-* #,##0_-;\-* #,##0_-;_-* &quot;-&quot;??_-;_-@_-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614455616"/>
        <c:crosses val="autoZero"/>
        <c:auto val="1"/>
        <c:lblAlgn val="ctr"/>
        <c:lblOffset val="100"/>
        <c:noMultiLvlLbl val="0"/>
      </c:catAx>
      <c:valAx>
        <c:axId val="-614455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656586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AVANCE</a:t>
            </a:r>
            <a:r>
              <a:rPr lang="es-CO" baseline="0"/>
              <a:t> PROYECTOS DE INVERSIÓN SED 2020-2023</a:t>
            </a:r>
            <a:endParaRPr lang="es-CO"/>
          </a:p>
        </c:rich>
      </c:tx>
      <c:layout>
        <c:manualLayout>
          <c:xMode val="edge"/>
          <c:yMode val="edge"/>
          <c:x val="0.28568379567257263"/>
          <c:y val="1.20236914058062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'[Avance proyectos de inversión 2020-2023.xlsx]Hoja1'!$C$4</c:f>
              <c:strCache>
                <c:ptCount val="1"/>
                <c:pt idx="0">
                  <c:v>AVANCE PROGRAMA 2020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'[Avance proyectos de inversión 2020-2023.xlsx]Hoja1'!$B$5:$B$12</c:f>
              <c:strCache>
                <c:ptCount val="8"/>
                <c:pt idx="0">
                  <c:v>ACOGIDA "ATENCIÓN A POBLACIONES Y ESTRATEGIAS DE ACCESO Y PERMANENCIA”</c:v>
                </c:pt>
                <c:pt idx="1">
                  <c:v>EDUCACION PARA TRANSFORMAR "EDUCACION MEDIA TECNICA Y SUPERIOR"</c:v>
                </c:pt>
                <c:pt idx="2">
                  <c:v>DESARROLLO DE POTENCIALIDADES</c:v>
                </c:pt>
                <c:pt idx="3">
                  <c:v>FORMANDO CON AMOR "GENIO SINGULAR"</c:v>
                </c:pt>
                <c:pt idx="4">
                  <c:v>MOVILIZACIÓN EDUCATIVA "POR UNA GESTIÓN EDUCATIVA TRANSPARENTE, PARTICIPATIVA Y EFICIENTE”</c:v>
                </c:pt>
                <c:pt idx="5">
                  <c:v>PARTICIPACIÓN DEMOCRACIA Y AUTONOMÍA</c:v>
                </c:pt>
                <c:pt idx="6">
                  <c:v>SABIDURÍA DE LA PRIMERA INFANCIA</c:v>
                </c:pt>
                <c:pt idx="7">
                  <c:v>EDUCACION MEDIADA A TRAVES DE TECNOLOGIAS DE INFORMACIÓN Y LAS COMUNICACIONES TOC¨S</c:v>
                </c:pt>
              </c:strCache>
            </c:strRef>
          </c:cat>
          <c:val>
            <c:numRef>
              <c:f>'[Avance proyectos de inversión 2020-2023.xlsx]Hoja1'!$C$5:$C$12</c:f>
              <c:numCache>
                <c:formatCode>0%</c:formatCode>
                <c:ptCount val="8"/>
                <c:pt idx="0">
                  <c:v>0.79940000000000011</c:v>
                </c:pt>
                <c:pt idx="1">
                  <c:v>0.45450000000000007</c:v>
                </c:pt>
                <c:pt idx="2">
                  <c:v>0.55779999999999996</c:v>
                </c:pt>
                <c:pt idx="3">
                  <c:v>0.5917</c:v>
                </c:pt>
                <c:pt idx="4">
                  <c:v>0.75719999999999998</c:v>
                </c:pt>
                <c:pt idx="5">
                  <c:v>0.92500000000000004</c:v>
                </c:pt>
                <c:pt idx="6">
                  <c:v>1</c:v>
                </c:pt>
                <c:pt idx="7">
                  <c:v>0.63939999999999997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65-4722-98E5-F65F50C6E754}"/>
            </c:ext>
          </c:extLst>
        </c:ser>
        <c:ser>
          <c:idx val="1"/>
          <c:order val="1"/>
          <c:tx>
            <c:strRef>
              <c:f>'[Avance proyectos de inversión 2020-2023.xlsx]Hoja1'!$D$4</c:f>
              <c:strCache>
                <c:ptCount val="1"/>
                <c:pt idx="0">
                  <c:v>AVANCE PROGRAMA 2021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5918959845819688E-2"/>
                  <c:y val="-7.47930410282434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065-4722-98E5-F65F50C6E754}"/>
                </c:ext>
              </c:extLst>
            </c:dLbl>
            <c:dLbl>
              <c:idx val="6"/>
              <c:layout>
                <c:manualLayout>
                  <c:x val="0"/>
                  <c:y val="-7.8223580068317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065-4722-98E5-F65F50C6E7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'[Avance proyectos de inversión 2020-2023.xlsx]Hoja1'!$B$5:$B$12</c:f>
              <c:strCache>
                <c:ptCount val="8"/>
                <c:pt idx="0">
                  <c:v>ACOGIDA "ATENCIÓN A POBLACIONES Y ESTRATEGIAS DE ACCESO Y PERMANENCIA”</c:v>
                </c:pt>
                <c:pt idx="1">
                  <c:v>EDUCACION PARA TRANSFORMAR "EDUCACION MEDIA TECNICA Y SUPERIOR"</c:v>
                </c:pt>
                <c:pt idx="2">
                  <c:v>DESARROLLO DE POTENCIALIDADES</c:v>
                </c:pt>
                <c:pt idx="3">
                  <c:v>FORMANDO CON AMOR "GENIO SINGULAR"</c:v>
                </c:pt>
                <c:pt idx="4">
                  <c:v>MOVILIZACIÓN EDUCATIVA "POR UNA GESTIÓN EDUCATIVA TRANSPARENTE, PARTICIPATIVA Y EFICIENTE”</c:v>
                </c:pt>
                <c:pt idx="5">
                  <c:v>PARTICIPACIÓN DEMOCRACIA Y AUTONOMÍA</c:v>
                </c:pt>
                <c:pt idx="6">
                  <c:v>SABIDURÍA DE LA PRIMERA INFANCIA</c:v>
                </c:pt>
                <c:pt idx="7">
                  <c:v>EDUCACION MEDIADA A TRAVES DE TECNOLOGIAS DE INFORMACIÓN Y LAS COMUNICACIONES TOC¨S</c:v>
                </c:pt>
              </c:strCache>
            </c:strRef>
          </c:cat>
          <c:val>
            <c:numRef>
              <c:f>'[Avance proyectos de inversión 2020-2023.xlsx]Hoja1'!$D$5:$D$12</c:f>
              <c:numCache>
                <c:formatCode>0%</c:formatCode>
                <c:ptCount val="8"/>
                <c:pt idx="0">
                  <c:v>0.91570000000000007</c:v>
                </c:pt>
                <c:pt idx="1">
                  <c:v>0.44069999999999993</c:v>
                </c:pt>
                <c:pt idx="2">
                  <c:v>1</c:v>
                </c:pt>
                <c:pt idx="3">
                  <c:v>1</c:v>
                </c:pt>
                <c:pt idx="4">
                  <c:v>0.98609999999999998</c:v>
                </c:pt>
                <c:pt idx="5">
                  <c:v>0.80359999999999998</c:v>
                </c:pt>
                <c:pt idx="6">
                  <c:v>0.9909</c:v>
                </c:pt>
                <c:pt idx="7">
                  <c:v>0.89070000000000005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065-4722-98E5-F65F50C6E754}"/>
            </c:ext>
          </c:extLst>
        </c:ser>
        <c:ser>
          <c:idx val="2"/>
          <c:order val="2"/>
          <c:tx>
            <c:strRef>
              <c:f>'[Avance proyectos de inversión 2020-2023.xlsx]Hoja1'!$E$4</c:f>
              <c:strCache>
                <c:ptCount val="1"/>
                <c:pt idx="0">
                  <c:v>AVANCE PROGRAMA 2022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6.01184570290310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065-4722-98E5-F65F50C6E754}"/>
                </c:ext>
              </c:extLst>
            </c:dLbl>
            <c:dLbl>
              <c:idx val="1"/>
              <c:layout>
                <c:manualLayout>
                  <c:x val="-1.4471724702499482E-2"/>
                  <c:y val="-3.607107421741863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1193982382485993E-2"/>
                      <c:h val="9.60995902477448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065-4722-98E5-F65F50C6E754}"/>
                </c:ext>
              </c:extLst>
            </c:dLbl>
            <c:dLbl>
              <c:idx val="3"/>
              <c:layout>
                <c:manualLayout>
                  <c:x val="2.0274168473645285E-2"/>
                  <c:y val="-4.38504972317107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065-4722-98E5-F65F50C6E754}"/>
                </c:ext>
              </c:extLst>
            </c:dLbl>
            <c:dLbl>
              <c:idx val="5"/>
              <c:layout>
                <c:manualLayout>
                  <c:x val="0"/>
                  <c:y val="-5.41066113261279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065-4722-98E5-F65F50C6E7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'[Avance proyectos de inversión 2020-2023.xlsx]Hoja1'!$B$5:$B$12</c:f>
              <c:strCache>
                <c:ptCount val="8"/>
                <c:pt idx="0">
                  <c:v>ACOGIDA "ATENCIÓN A POBLACIONES Y ESTRATEGIAS DE ACCESO Y PERMANENCIA”</c:v>
                </c:pt>
                <c:pt idx="1">
                  <c:v>EDUCACION PARA TRANSFORMAR "EDUCACION MEDIA TECNICA Y SUPERIOR"</c:v>
                </c:pt>
                <c:pt idx="2">
                  <c:v>DESARROLLO DE POTENCIALIDADES</c:v>
                </c:pt>
                <c:pt idx="3">
                  <c:v>FORMANDO CON AMOR "GENIO SINGULAR"</c:v>
                </c:pt>
                <c:pt idx="4">
                  <c:v>MOVILIZACIÓN EDUCATIVA "POR UNA GESTIÓN EDUCATIVA TRANSPARENTE, PARTICIPATIVA Y EFICIENTE”</c:v>
                </c:pt>
                <c:pt idx="5">
                  <c:v>PARTICIPACIÓN DEMOCRACIA Y AUTONOMÍA</c:v>
                </c:pt>
                <c:pt idx="6">
                  <c:v>SABIDURÍA DE LA PRIMERA INFANCIA</c:v>
                </c:pt>
                <c:pt idx="7">
                  <c:v>EDUCACION MEDIADA A TRAVES DE TECNOLOGIAS DE INFORMACIÓN Y LAS COMUNICACIONES TOC¨S</c:v>
                </c:pt>
              </c:strCache>
            </c:strRef>
          </c:cat>
          <c:val>
            <c:numRef>
              <c:f>'[Avance proyectos de inversión 2020-2023.xlsx]Hoja1'!$E$5:$E$12</c:f>
              <c:numCache>
                <c:formatCode>0%</c:formatCode>
                <c:ptCount val="8"/>
                <c:pt idx="0">
                  <c:v>0.89729999999999976</c:v>
                </c:pt>
                <c:pt idx="1">
                  <c:v>0.67960000000000009</c:v>
                </c:pt>
                <c:pt idx="2">
                  <c:v>0.89449999999999996</c:v>
                </c:pt>
                <c:pt idx="3">
                  <c:v>1</c:v>
                </c:pt>
                <c:pt idx="4">
                  <c:v>0.76639999999999997</c:v>
                </c:pt>
                <c:pt idx="5">
                  <c:v>0.89290000000000003</c:v>
                </c:pt>
                <c:pt idx="6">
                  <c:v>0.99630000000000007</c:v>
                </c:pt>
                <c:pt idx="7">
                  <c:v>0.74019999999999997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065-4722-98E5-F65F50C6E754}"/>
            </c:ext>
          </c:extLst>
        </c:ser>
        <c:ser>
          <c:idx val="3"/>
          <c:order val="3"/>
          <c:tx>
            <c:strRef>
              <c:f>'[Avance proyectos de inversión 2020-2023.xlsx]Hoja1'!$F$4</c:f>
              <c:strCache>
                <c:ptCount val="1"/>
                <c:pt idx="0">
                  <c:v>AVANCE PROGRAMA A JUN 30- 2023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1.159793652904458E-2"/>
                  <c:y val="-6.61998886625110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065-4722-98E5-F65F50C6E754}"/>
                </c:ext>
              </c:extLst>
            </c:dLbl>
            <c:dLbl>
              <c:idx val="7"/>
              <c:layout>
                <c:manualLayout>
                  <c:x val="1.4478618740227881E-2"/>
                  <c:y val="-6.1036801963175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065-4722-98E5-F65F50C6E7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'[Avance proyectos de inversión 2020-2023.xlsx]Hoja1'!$B$5:$B$12</c:f>
              <c:strCache>
                <c:ptCount val="8"/>
                <c:pt idx="0">
                  <c:v>ACOGIDA "ATENCIÓN A POBLACIONES Y ESTRATEGIAS DE ACCESO Y PERMANENCIA”</c:v>
                </c:pt>
                <c:pt idx="1">
                  <c:v>EDUCACION PARA TRANSFORMAR "EDUCACION MEDIA TECNICA Y SUPERIOR"</c:v>
                </c:pt>
                <c:pt idx="2">
                  <c:v>DESARROLLO DE POTENCIALIDADES</c:v>
                </c:pt>
                <c:pt idx="3">
                  <c:v>FORMANDO CON AMOR "GENIO SINGULAR"</c:v>
                </c:pt>
                <c:pt idx="4">
                  <c:v>MOVILIZACIÓN EDUCATIVA "POR UNA GESTIÓN EDUCATIVA TRANSPARENTE, PARTICIPATIVA Y EFICIENTE”</c:v>
                </c:pt>
                <c:pt idx="5">
                  <c:v>PARTICIPACIÓN DEMOCRACIA Y AUTONOMÍA</c:v>
                </c:pt>
                <c:pt idx="6">
                  <c:v>SABIDURÍA DE LA PRIMERA INFANCIA</c:v>
                </c:pt>
                <c:pt idx="7">
                  <c:v>EDUCACION MEDIADA A TRAVES DE TECNOLOGIAS DE INFORMACIÓN Y LAS COMUNICACIONES TOC¨S</c:v>
                </c:pt>
              </c:strCache>
            </c:strRef>
          </c:cat>
          <c:val>
            <c:numRef>
              <c:f>'[Avance proyectos de inversión 2020-2023.xlsx]Hoja1'!$F$5:$F$12</c:f>
              <c:numCache>
                <c:formatCode>0%</c:formatCode>
                <c:ptCount val="8"/>
                <c:pt idx="0">
                  <c:v>0.74919999999999998</c:v>
                </c:pt>
                <c:pt idx="1">
                  <c:v>0.55200000000000005</c:v>
                </c:pt>
                <c:pt idx="2">
                  <c:v>0.42199999999999999</c:v>
                </c:pt>
                <c:pt idx="3">
                  <c:v>0.10829999999999999</c:v>
                </c:pt>
                <c:pt idx="4">
                  <c:v>0.42499999999999999</c:v>
                </c:pt>
                <c:pt idx="5">
                  <c:v>0.81430000000000002</c:v>
                </c:pt>
                <c:pt idx="6">
                  <c:v>1</c:v>
                </c:pt>
                <c:pt idx="7">
                  <c:v>0.73099999999999998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065-4722-98E5-F65F50C6E7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614458880"/>
        <c:axId val="-614468128"/>
      </c:barChart>
      <c:catAx>
        <c:axId val="-614458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614468128"/>
        <c:crosses val="autoZero"/>
        <c:auto val="1"/>
        <c:lblAlgn val="ctr"/>
        <c:lblOffset val="100"/>
        <c:noMultiLvlLbl val="0"/>
      </c:catAx>
      <c:valAx>
        <c:axId val="-614468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614458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515E99-6D90-4622-A1AD-63956061D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267DF54-8E99-4B2F-A28D-0F1C4A847B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2D7BEB-FF7F-467A-A006-197830A2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8DB6-9CF7-4519-954E-FFAEE67536F9}" type="datetimeFigureOut">
              <a:rPr lang="es-CO" smtClean="0"/>
              <a:t>14/11/2023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E7B974-586A-4D1D-AFC8-A259C2B9F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BD5605-9855-4AB7-9560-E765738D8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DAA54-14D2-4F3D-B1DF-39D6EE2BC859}" type="slidenum">
              <a:rPr lang="es-CO" smtClean="0"/>
              <a:t>‹Nº›</a:t>
            </a:fld>
            <a:endParaRPr lang="es-C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3111B00-B537-47AF-9600-4E02F42473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26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B2EB6-F5C3-4D50-A3AF-B375AD457948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F7060-AF67-44CD-BD03-16EDDCB08A72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793498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6F513-A830-4241-BAC4-6168F4306DA9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F0526-B6E1-4E68-AB6D-DD1AC2AF57F0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41299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598DC-F267-42A6-A750-369DA6EF809A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D89FE-8E14-4F2A-98FA-519A2E4DDD42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888379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12B1D-D99A-4BA1-8B9E-7F31271CD8B1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9BD5F-88DF-4714-AD2B-973FA5E199E6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740727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0F3678-1BED-46E5-A854-37C303232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AAFF68-BC5B-47C3-8295-4C7471AE7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022B05-615C-4A10-977A-823FD9C93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8DB6-9CF7-4519-954E-FFAEE67536F9}" type="datetimeFigureOut">
              <a:rPr lang="es-CO" smtClean="0"/>
              <a:t>14/11/2023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9315E2-6B41-4604-89E7-323A47977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E00861-EE15-425D-9388-9E97D476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DAA54-14D2-4F3D-B1DF-39D6EE2BC859}" type="slidenum">
              <a:rPr lang="es-CO" smtClean="0"/>
              <a:t>‹Nº›</a:t>
            </a:fld>
            <a:endParaRPr lang="es-CO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59A9164-2DA5-401F-B3F1-7C94603FC3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5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05CEA-6894-4401-9AB4-87B999D6FB14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1261B-0859-4D9F-AEBC-C5F279E3ED27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676283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F6918-1248-4366-BB1B-573ADF3181EE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37BC0-4F6D-4A2A-B3F3-E565047609B6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647840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9ED9B-8CBC-4A7B-8E77-7C28323874D8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48A34-5AD1-4072-8EC6-0DA71E56EBA5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663135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254D6-CF50-48BB-8C69-B58F25F98837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4C439-E838-4C6E-978F-83834D8F91A2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204238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0E17F-CAC9-4536-9428-5870C95BCFF7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9E7EC-716E-4645-9CAB-D6B41816167D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464708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1A262-5F29-4492-B0A6-F2D55AB37425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22CEF-B3EB-48D0-BC43-B046E2FBED92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957657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6DCD2-435B-4239-A349-BFFD0426A4DC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DEDD0-191E-4C91-A996-9BC7E9EC14AD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156719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CCEBC87-86A5-48DC-B8ED-D877B0DCC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45CAEF8-C701-49D9-AEB8-B5E6C1888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807D4A-EC76-45E3-B6AC-B51990D7E5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48DB6-9CF7-4519-954E-FFAEE67536F9}" type="datetimeFigureOut">
              <a:rPr lang="es-CO" smtClean="0"/>
              <a:t>14/11/2023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5BA4F8-0CD4-4E51-BA0A-DEA24DAADF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A96C91-76A6-4D5A-8529-359614432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DAA54-14D2-4F3D-B1DF-39D6EE2BC85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5992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el estilo de título del patrón</a:t>
            </a:r>
          </a:p>
        </p:txBody>
      </p:sp>
      <p:sp>
        <p:nvSpPr>
          <p:cNvPr id="1027" name="Marcador de texto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el estilo de texto del patrón</a:t>
            </a:r>
          </a:p>
          <a:p>
            <a:pPr lvl="1"/>
            <a:r>
              <a:rPr lang="es-ES" altLang="es-CO"/>
              <a:t>Segundo nivel</a:t>
            </a:r>
          </a:p>
          <a:p>
            <a:pPr lvl="2"/>
            <a:r>
              <a:rPr lang="es-ES" altLang="es-CO"/>
              <a:t>Tercer nivel</a:t>
            </a:r>
          </a:p>
          <a:p>
            <a:pPr lvl="3"/>
            <a:r>
              <a:rPr lang="es-ES" altLang="es-CO"/>
              <a:t>Cuarto nivel</a:t>
            </a:r>
          </a:p>
          <a:p>
            <a:pPr lvl="4"/>
            <a:r>
              <a:rPr lang="es-ES" altLang="es-CO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F5804CC-0712-4536-861F-E42546891393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B6A97F-EE35-4BB4-A57F-C6EC4B2FFFCB}" type="slidenum">
              <a:rPr lang="es-ES" altLang="es-CO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26227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png"/><Relationship Id="rId7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openxmlformats.org/officeDocument/2006/relationships/image" Target="../media/image15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package" Target="../embeddings/Hoja_de_c_lculo_de_Microsoft_Excel1.xlsx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texto, foto, pastel, firmar&#10;&#10;Descripción generada automáticamente">
            <a:extLst>
              <a:ext uri="{FF2B5EF4-FFF2-40B4-BE49-F238E27FC236}">
                <a16:creationId xmlns:a16="http://schemas.microsoft.com/office/drawing/2014/main" id="{9B6925AE-AA1A-A5C5-A6F1-8FBD8EECF8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"/>
            <a:ext cx="12192000" cy="68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02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3E923E1C-0DD2-4373-8A84-2A187FD0D1E1}"/>
              </a:ext>
            </a:extLst>
          </p:cNvPr>
          <p:cNvSpPr txBox="1"/>
          <p:nvPr/>
        </p:nvSpPr>
        <p:spPr>
          <a:xfrm>
            <a:off x="373495" y="12927"/>
            <a:ext cx="100783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D74F"/>
                </a:solidFill>
                <a:latin typeface="Montserrat Black" panose="00000A00000000000000" pitchFamily="50" charset="0"/>
              </a:rPr>
              <a:t>TRANSFORMACION DEL APRENDIZAJE INSPIRANDO, CREANDO Y DISEÑANDO CON LAS TIC EN LAS IEO</a:t>
            </a:r>
            <a:endParaRPr lang="es-CO" sz="2800" b="1" dirty="0">
              <a:solidFill>
                <a:srgbClr val="00D74F"/>
              </a:solidFill>
              <a:latin typeface="Montserrat Black" panose="00000A00000000000000" pitchFamily="50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7EB2FDB0-113C-4540-99EA-96809C514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622" y="-30948"/>
            <a:ext cx="3451737" cy="110494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CD508EA-1C19-4483-9103-BD6D3F591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17" y="675449"/>
            <a:ext cx="11834507" cy="6447104"/>
          </a:xfrm>
          <a:prstGeom prst="rect">
            <a:avLst/>
          </a:prstGeom>
        </p:spPr>
      </p:pic>
      <p:grpSp>
        <p:nvGrpSpPr>
          <p:cNvPr id="36" name="Grupo 35">
            <a:extLst>
              <a:ext uri="{FF2B5EF4-FFF2-40B4-BE49-F238E27FC236}">
                <a16:creationId xmlns:a16="http://schemas.microsoft.com/office/drawing/2014/main" id="{6AFF32F0-0273-0D1D-A9C4-1551585C5785}"/>
              </a:ext>
            </a:extLst>
          </p:cNvPr>
          <p:cNvGrpSpPr/>
          <p:nvPr/>
        </p:nvGrpSpPr>
        <p:grpSpPr>
          <a:xfrm>
            <a:off x="882662" y="1212111"/>
            <a:ext cx="7421366" cy="5201423"/>
            <a:chOff x="870046" y="1052181"/>
            <a:chExt cx="6963169" cy="4803726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7EAAB4A7-612D-4BA5-A491-CFF8058B1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046" y="2288435"/>
              <a:ext cx="2119103" cy="1903760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2B4E85E2-F946-85D7-0CF9-DD548BFB30E3}"/>
                </a:ext>
              </a:extLst>
            </p:cNvPr>
            <p:cNvSpPr txBox="1"/>
            <p:nvPr/>
          </p:nvSpPr>
          <p:spPr>
            <a:xfrm>
              <a:off x="2885226" y="1052181"/>
              <a:ext cx="4947989" cy="4803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rgbClr val="7030A0"/>
                  </a:solidFill>
                  <a:latin typeface="Montserrat" panose="00000500000000000000"/>
                </a:rPr>
                <a:t>01 Aula Reinvent The Classroom international(</a:t>
              </a:r>
              <a:r>
                <a:rPr lang="en-US" sz="1600" b="1" dirty="0" err="1">
                  <a:solidFill>
                    <a:srgbClr val="7030A0"/>
                  </a:solidFill>
                  <a:latin typeface="Montserrat" panose="00000500000000000000"/>
                </a:rPr>
                <a:t>RTCi</a:t>
              </a:r>
              <a:r>
                <a:rPr lang="en-US" sz="1600" b="1" dirty="0">
                  <a:solidFill>
                    <a:srgbClr val="7030A0"/>
                  </a:solidFill>
                  <a:latin typeface="Montserrat" panose="00000500000000000000"/>
                </a:rPr>
                <a:t>) </a:t>
              </a:r>
              <a:r>
                <a:rPr lang="es-ES" sz="1600" b="1" dirty="0">
                  <a:solidFill>
                    <a:srgbClr val="7030A0"/>
                  </a:solidFill>
                  <a:latin typeface="Montserrat" panose="00000500000000000000"/>
                </a:rPr>
                <a:t>(Población Beneficiada 1858 Estudiantes - US 126,038,81</a:t>
              </a:r>
              <a:r>
                <a:rPr lang="es-CO" sz="1600" b="1" dirty="0">
                  <a:solidFill>
                    <a:srgbClr val="7030A0"/>
                  </a:solidFill>
                  <a:latin typeface="Montserrat" panose="00000500000000000000"/>
                </a:rPr>
                <a:t> Inversión</a:t>
              </a:r>
              <a:r>
                <a:rPr lang="es-ES" sz="1600" b="1" dirty="0">
                  <a:solidFill>
                    <a:srgbClr val="7030A0"/>
                  </a:solidFill>
                  <a:latin typeface="Montserrat" panose="00000500000000000000"/>
                </a:rPr>
                <a:t>) </a:t>
              </a:r>
              <a:endParaRPr lang="es-CO" sz="1600" b="1" dirty="0">
                <a:solidFill>
                  <a:srgbClr val="7030A0"/>
                </a:solidFill>
                <a:latin typeface="Montserrat" panose="00000500000000000000"/>
              </a:endParaRP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endParaRPr lang="es-CO" sz="1600" b="1" dirty="0">
                <a:solidFill>
                  <a:srgbClr val="7030A0"/>
                </a:solidFill>
                <a:latin typeface="Montserrat" panose="00000500000000000000"/>
              </a:endParaRP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s-CO" sz="1600" b="1" dirty="0">
                  <a:solidFill>
                    <a:srgbClr val="7030A0"/>
                  </a:solidFill>
                  <a:latin typeface="Montserrat" panose="00000500000000000000"/>
                </a:rPr>
                <a:t>98 Equipos EMETIC conformados en las escuelas del distrito de Cartagena de Indias</a:t>
              </a:r>
              <a:endParaRPr lang="es-CO" sz="1600" b="1" dirty="0">
                <a:latin typeface="Montserrat" panose="00000500000000000000"/>
              </a:endParaRPr>
            </a:p>
            <a:p>
              <a:pPr algn="just"/>
              <a:endParaRPr lang="es-ES" sz="1600" b="1" dirty="0">
                <a:solidFill>
                  <a:srgbClr val="7030A0"/>
                </a:solidFill>
                <a:latin typeface="Montserrat" panose="00000500000000000000"/>
              </a:endParaRP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s-ES" sz="1600" b="1" dirty="0">
                  <a:solidFill>
                    <a:srgbClr val="7030A0"/>
                  </a:solidFill>
                  <a:latin typeface="Montserrat" panose="00000500000000000000"/>
                </a:rPr>
                <a:t>10 Zonas WIFI al servicio de la comunidad educativa. (</a:t>
              </a:r>
              <a:r>
                <a:rPr lang="es-CO" sz="1600" b="1" dirty="0">
                  <a:solidFill>
                    <a:srgbClr val="7030A0"/>
                  </a:solidFill>
                  <a:latin typeface="Montserrat" panose="00000500000000000000"/>
                </a:rPr>
                <a:t>872.626.161,00  Incluido Servicio de Conectividad 153 sedes</a:t>
              </a:r>
              <a:r>
                <a:rPr lang="es-ES" sz="1600" b="1" dirty="0">
                  <a:solidFill>
                    <a:srgbClr val="7030A0"/>
                  </a:solidFill>
                  <a:latin typeface="Montserrat" panose="00000500000000000000"/>
                </a:rPr>
                <a:t>).</a:t>
              </a:r>
            </a:p>
            <a:p>
              <a:pPr algn="just"/>
              <a:endParaRPr lang="es-ES" sz="1600" b="1" dirty="0">
                <a:solidFill>
                  <a:srgbClr val="7030A0"/>
                </a:solidFill>
                <a:latin typeface="Montserrat" panose="00000500000000000000"/>
              </a:endParaRP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s-ES" sz="1600" b="1" dirty="0">
                  <a:solidFill>
                    <a:srgbClr val="7030A0"/>
                  </a:solidFill>
                  <a:latin typeface="Montserrat" panose="00000500000000000000"/>
                </a:rPr>
                <a:t>28 Laboratorios de Innovación.</a:t>
              </a:r>
              <a:r>
                <a:rPr lang="es-CO" sz="1600" b="1" dirty="0">
                  <a:latin typeface="Montserrat" panose="00000500000000000000"/>
                </a:rPr>
                <a:t> </a:t>
              </a:r>
              <a:r>
                <a:rPr lang="es-CO" sz="1600" b="1" dirty="0">
                  <a:solidFill>
                    <a:srgbClr val="7030A0"/>
                  </a:solidFill>
                  <a:latin typeface="Montserrat" panose="00000500000000000000"/>
                </a:rPr>
                <a:t>(</a:t>
              </a:r>
              <a:r>
                <a:rPr lang="es-ES" sz="1600" b="1" dirty="0">
                  <a:solidFill>
                    <a:srgbClr val="7030A0"/>
                  </a:solidFill>
                  <a:latin typeface="Montserrat" panose="00000500000000000000"/>
                </a:rPr>
                <a:t>Población Beneficiada 29.427 Estudiantes - </a:t>
              </a:r>
              <a:r>
                <a:rPr lang="es-CO" sz="1600" b="1" dirty="0">
                  <a:solidFill>
                    <a:srgbClr val="7030A0"/>
                  </a:solidFill>
                  <a:latin typeface="Montserrat" panose="00000500000000000000"/>
                </a:rPr>
                <a:t>298.453.579,76 Aporte a aulas </a:t>
              </a:r>
              <a:r>
                <a:rPr lang="es-CO" sz="1600" b="1" dirty="0" err="1">
                  <a:solidFill>
                    <a:srgbClr val="7030A0"/>
                  </a:solidFill>
                  <a:latin typeface="Montserrat" panose="00000500000000000000"/>
                </a:rPr>
                <a:t>Steam</a:t>
              </a:r>
              <a:r>
                <a:rPr lang="es-ES" sz="1600" b="1" dirty="0">
                  <a:solidFill>
                    <a:srgbClr val="7030A0"/>
                  </a:solidFill>
                  <a:latin typeface="Montserrat" panose="00000500000000000000"/>
                </a:rPr>
                <a:t>).</a:t>
              </a:r>
            </a:p>
            <a:p>
              <a:endParaRPr lang="es-ES" sz="2000" dirty="0">
                <a:solidFill>
                  <a:srgbClr val="7030A0"/>
                </a:solidFill>
                <a:latin typeface="Montserrat" panose="00000500000000000000"/>
              </a:endParaRPr>
            </a:p>
            <a:p>
              <a:endParaRPr lang="es-CO" sz="1200" b="1" dirty="0">
                <a:solidFill>
                  <a:srgbClr val="7030A0"/>
                </a:solidFill>
                <a:latin typeface="Montserrat Black" panose="00000A00000000000000" pitchFamily="50" charset="0"/>
              </a:endParaRPr>
            </a:p>
            <a:p>
              <a:endParaRPr lang="es-CO" sz="1200" b="1" dirty="0">
                <a:solidFill>
                  <a:srgbClr val="7030A0"/>
                </a:solidFill>
                <a:latin typeface="Montserrat Black" panose="00000A00000000000000" pitchFamily="50" charset="0"/>
              </a:endParaRPr>
            </a:p>
          </p:txBody>
        </p:sp>
      </p:grpSp>
      <p:sp>
        <p:nvSpPr>
          <p:cNvPr id="38" name="AutoShape 2">
            <a:extLst>
              <a:ext uri="{FF2B5EF4-FFF2-40B4-BE49-F238E27FC236}">
                <a16:creationId xmlns:a16="http://schemas.microsoft.com/office/drawing/2014/main" id="{754E5528-DA47-175D-41ED-F540958410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24F77510-B4A5-F8AD-9940-3033132768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028" y="2367195"/>
            <a:ext cx="3142624" cy="2428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0205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569DA3FB-D6AF-448F-8FE5-965F94C78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12" y="1100502"/>
            <a:ext cx="12009820" cy="5784001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E923E1C-0DD2-4373-8A84-2A187FD0D1E1}"/>
              </a:ext>
            </a:extLst>
          </p:cNvPr>
          <p:cNvSpPr txBox="1"/>
          <p:nvPr/>
        </p:nvSpPr>
        <p:spPr>
          <a:xfrm>
            <a:off x="373495" y="12927"/>
            <a:ext cx="100783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D74F"/>
                </a:solidFill>
                <a:latin typeface="Montserrat Black" panose="00000A00000000000000" pitchFamily="50" charset="0"/>
              </a:rPr>
              <a:t>TRANSFORMACION DEL APRENDIZAJE INSPIRANDO, CREANDO Y DISEÑANDO CON LAS TIC EN LAS IEO</a:t>
            </a:r>
            <a:endParaRPr lang="es-CO" sz="2800" b="1" dirty="0">
              <a:solidFill>
                <a:srgbClr val="00D74F"/>
              </a:solidFill>
              <a:latin typeface="Montserrat Black" panose="00000A00000000000000" pitchFamily="50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2F88C44-4015-41E0-A285-7A8B215863E0}"/>
              </a:ext>
            </a:extLst>
          </p:cNvPr>
          <p:cNvSpPr txBox="1"/>
          <p:nvPr/>
        </p:nvSpPr>
        <p:spPr>
          <a:xfrm>
            <a:off x="2704564" y="1861458"/>
            <a:ext cx="463552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7030A0"/>
                </a:solidFill>
                <a:latin typeface="Montserrat"/>
              </a:rPr>
              <a:t>13.050 Terminales (Computadores y tabletas) </a:t>
            </a:r>
            <a:r>
              <a:rPr lang="es-CO" sz="1400" b="1" dirty="0">
                <a:solidFill>
                  <a:srgbClr val="7030A0"/>
                </a:solidFill>
                <a:latin typeface="Montserrat"/>
              </a:rPr>
              <a:t>(</a:t>
            </a:r>
            <a:r>
              <a:rPr lang="es-ES" sz="1400" b="1" dirty="0">
                <a:solidFill>
                  <a:srgbClr val="7030A0"/>
                </a:solidFill>
                <a:latin typeface="Montserrat"/>
              </a:rPr>
              <a:t>Población Beneficiada 122.456 Estudiantes - </a:t>
            </a:r>
            <a:r>
              <a:rPr lang="es-CO" sz="1400" b="1" dirty="0">
                <a:solidFill>
                  <a:srgbClr val="7030A0"/>
                </a:solidFill>
                <a:latin typeface="Montserrat"/>
              </a:rPr>
              <a:t>2.003.527.175,00 Inversión</a:t>
            </a:r>
            <a:r>
              <a:rPr lang="es-ES" sz="1400" b="1" dirty="0">
                <a:solidFill>
                  <a:srgbClr val="7030A0"/>
                </a:solidFill>
                <a:latin typeface="Montserrat"/>
              </a:rPr>
              <a:t>).</a:t>
            </a:r>
            <a:endParaRPr lang="es-CO" sz="1400" b="1" dirty="0">
              <a:solidFill>
                <a:srgbClr val="7030A0"/>
              </a:solidFill>
              <a:latin typeface="Montserra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00" b="1" dirty="0">
              <a:solidFill>
                <a:srgbClr val="7030A0"/>
              </a:solidFill>
              <a:latin typeface="Montserra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7030A0"/>
                </a:solidFill>
                <a:latin typeface="Montserrat"/>
              </a:rPr>
              <a:t>Mas de 150 sedes con servicio de Internet dedicado </a:t>
            </a:r>
            <a:r>
              <a:rPr lang="es-ES" sz="1400" b="1" dirty="0">
                <a:solidFill>
                  <a:srgbClr val="7030A0"/>
                </a:solidFill>
                <a:latin typeface="Montserrat"/>
              </a:rPr>
              <a:t>(Población Beneficiada 126,814 Estudiantes – </a:t>
            </a:r>
            <a:r>
              <a:rPr lang="es-CO" sz="1400" b="1" dirty="0">
                <a:solidFill>
                  <a:srgbClr val="7030A0"/>
                </a:solidFill>
                <a:latin typeface="Montserrat"/>
              </a:rPr>
              <a:t>3.455.339.836 </a:t>
            </a:r>
            <a:r>
              <a:rPr lang="es-ES" sz="1400" b="1" dirty="0">
                <a:solidFill>
                  <a:srgbClr val="7030A0"/>
                </a:solidFill>
                <a:latin typeface="Montserrat"/>
              </a:rPr>
              <a:t>Inversión</a:t>
            </a:r>
            <a:r>
              <a:rPr lang="es-CO" sz="1400" b="1" dirty="0">
                <a:solidFill>
                  <a:srgbClr val="7030A0"/>
                </a:solidFill>
                <a:latin typeface="Montserrat"/>
              </a:rPr>
              <a:t> </a:t>
            </a:r>
            <a:r>
              <a:rPr lang="es-ES" sz="1400" b="1" dirty="0">
                <a:solidFill>
                  <a:srgbClr val="7030A0"/>
                </a:solidFill>
                <a:latin typeface="Montserrat"/>
              </a:rPr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1400" b="1" dirty="0">
              <a:solidFill>
                <a:srgbClr val="7030A0"/>
              </a:solidFill>
              <a:latin typeface="Montserra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7030A0"/>
                </a:solidFill>
                <a:latin typeface="Montserrat"/>
              </a:rPr>
              <a:t>Plataforma de Gestión Escolar Colombia Evaluadora </a:t>
            </a:r>
            <a:r>
              <a:rPr lang="es-ES" sz="1400" b="1" dirty="0">
                <a:solidFill>
                  <a:srgbClr val="7030A0"/>
                </a:solidFill>
                <a:latin typeface="Montserrat"/>
              </a:rPr>
              <a:t>(Población Beneficiada 160.000 Estudiantes – </a:t>
            </a:r>
            <a:r>
              <a:rPr lang="es-CO" sz="1400" b="1" dirty="0">
                <a:solidFill>
                  <a:srgbClr val="7030A0"/>
                </a:solidFill>
                <a:latin typeface="Montserrat"/>
              </a:rPr>
              <a:t>1.855.757.525 </a:t>
            </a:r>
            <a:r>
              <a:rPr lang="es-ES" sz="1400" b="1" dirty="0">
                <a:solidFill>
                  <a:srgbClr val="7030A0"/>
                </a:solidFill>
                <a:latin typeface="Montserrat"/>
              </a:rPr>
              <a:t>Inversión</a:t>
            </a:r>
            <a:r>
              <a:rPr lang="es-CO" sz="1400" b="1" dirty="0">
                <a:solidFill>
                  <a:srgbClr val="7030A0"/>
                </a:solidFill>
                <a:latin typeface="Montserrat"/>
              </a:rPr>
              <a:t> </a:t>
            </a:r>
            <a:r>
              <a:rPr lang="es-ES" sz="1400" b="1" dirty="0">
                <a:solidFill>
                  <a:srgbClr val="7030A0"/>
                </a:solidFill>
                <a:latin typeface="Montserrat"/>
              </a:rPr>
              <a:t>)</a:t>
            </a:r>
            <a:endParaRPr lang="es-CO" sz="1400" b="1" dirty="0">
              <a:solidFill>
                <a:srgbClr val="7030A0"/>
              </a:solidFill>
              <a:latin typeface="Montserrat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7EB2FDB0-113C-4540-99EA-96809C514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622" y="-30948"/>
            <a:ext cx="3451737" cy="1104947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2DEC519F-ED58-4E6F-924F-1D5E8C804D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49" y="2775097"/>
            <a:ext cx="2326650" cy="219012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E577A31-79E9-D03C-3476-DEED496657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303" y="2323168"/>
            <a:ext cx="4390885" cy="32931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4024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6906E16F-3B10-4316-BED7-428D09F27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10" y="2925196"/>
            <a:ext cx="6858000" cy="414337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17A2ED0-04A2-4AEC-B5AE-EDC84203C6F8}"/>
              </a:ext>
            </a:extLst>
          </p:cNvPr>
          <p:cNvSpPr txBox="1"/>
          <p:nvPr/>
        </p:nvSpPr>
        <p:spPr>
          <a:xfrm>
            <a:off x="424233" y="241860"/>
            <a:ext cx="9640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rgbClr val="00D74F"/>
                </a:solidFill>
                <a:latin typeface="Montserrat Black" panose="00000A00000000000000" pitchFamily="50" charset="0"/>
              </a:rPr>
              <a:t>EDUCACIÓN SUPERIOR Y MEDIA TÉCNICA 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5A1B91-D32F-4389-8465-C55049844EAB}"/>
              </a:ext>
            </a:extLst>
          </p:cNvPr>
          <p:cNvSpPr txBox="1"/>
          <p:nvPr/>
        </p:nvSpPr>
        <p:spPr>
          <a:xfrm>
            <a:off x="357808" y="862219"/>
            <a:ext cx="11555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prstClr val="white"/>
                </a:solidFill>
                <a:latin typeface="Montserrat "/>
              </a:rPr>
              <a:t>Aumentamos el ingreso y permanencia a la educación superior de los egresados del sistema educativo oficial de Cartagena</a:t>
            </a:r>
            <a:endParaRPr lang="es-CO" dirty="0">
              <a:solidFill>
                <a:prstClr val="white"/>
              </a:solidFill>
              <a:latin typeface="Montserrat 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63693E4-DDAE-445E-8E67-D551A0124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622" y="-30948"/>
            <a:ext cx="3451737" cy="110494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191131C-E474-4D1B-A5CF-C068676A3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223">
            <a:off x="6109355" y="1451989"/>
            <a:ext cx="6267450" cy="436245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47CA232-0BA1-4F5F-A049-6CE8BEB401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3549"/>
            <a:ext cx="6951311" cy="127440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2350CA5A-4589-4341-AC54-C9C9681AAF2F}"/>
              </a:ext>
            </a:extLst>
          </p:cNvPr>
          <p:cNvSpPr txBox="1"/>
          <p:nvPr/>
        </p:nvSpPr>
        <p:spPr>
          <a:xfrm>
            <a:off x="313776" y="1839977"/>
            <a:ext cx="5722291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prstClr val="white"/>
                </a:solidFill>
                <a:latin typeface="Montserrat Black" panose="00000A00000000000000" pitchFamily="50" charset="0"/>
              </a:rPr>
              <a:t>INVERSIÓN: $ 43.318.281.402,46 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F24A730-3A17-4031-B505-60B7F3534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4" y="2293542"/>
            <a:ext cx="6162675" cy="866775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152A873-8383-415D-A127-BF4E838BFB31}"/>
              </a:ext>
            </a:extLst>
          </p:cNvPr>
          <p:cNvSpPr txBox="1"/>
          <p:nvPr/>
        </p:nvSpPr>
        <p:spPr>
          <a:xfrm>
            <a:off x="923498" y="2550782"/>
            <a:ext cx="4240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>
                <a:solidFill>
                  <a:srgbClr val="552579"/>
                </a:solidFill>
                <a:latin typeface="Montserrat Black" panose="00000A00000000000000" pitchFamily="50" charset="0"/>
              </a:rPr>
              <a:t>POBLACIÓN BENEFICIADA: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3D220C3-0C7A-40A0-94A2-971227A24C29}"/>
              </a:ext>
            </a:extLst>
          </p:cNvPr>
          <p:cNvSpPr txBox="1"/>
          <p:nvPr/>
        </p:nvSpPr>
        <p:spPr>
          <a:xfrm>
            <a:off x="602974" y="3199286"/>
            <a:ext cx="531412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rgbClr val="7030A0"/>
                </a:solidFill>
                <a:latin typeface="Montserrat" panose="00000500000000000000" pitchFamily="50" charset="0"/>
              </a:rPr>
              <a:t>Estudiantes de 10° y 11° de educación media de Establecimientos Educativos Oficiales en doble titulación. </a:t>
            </a:r>
          </a:p>
          <a:p>
            <a:endParaRPr lang="es-ES" b="1" dirty="0">
              <a:solidFill>
                <a:srgbClr val="7030A0"/>
              </a:solidFill>
              <a:latin typeface="Montserrat" panose="00000500000000000000" pitchFamily="50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rgbClr val="7030A0"/>
                </a:solidFill>
                <a:latin typeface="Montserrat" panose="00000500000000000000" pitchFamily="50" charset="0"/>
              </a:rPr>
              <a:t>Estudiantes egresados de las IEO del Distrito de Cartagena.</a:t>
            </a:r>
          </a:p>
          <a:p>
            <a:endParaRPr lang="es-ES" b="1" dirty="0">
              <a:solidFill>
                <a:srgbClr val="7030A0"/>
              </a:solidFill>
              <a:latin typeface="Montserrat" panose="00000500000000000000" pitchFamily="50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rgbClr val="7030A0"/>
                </a:solidFill>
                <a:latin typeface="Montserrat" panose="00000500000000000000" pitchFamily="50" charset="0"/>
              </a:rPr>
              <a:t>Egresados de Instituciones Educativas Oficiales Rurales, etnias, en condición de discapacidad y víctimas.</a:t>
            </a:r>
            <a:endParaRPr lang="es-CO" b="1" dirty="0">
              <a:solidFill>
                <a:srgbClr val="7030A0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DF27A8B-2587-2BA4-BC67-F9602279CB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070">
            <a:off x="7044074" y="2155036"/>
            <a:ext cx="4398989" cy="2907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1916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5191131C-E474-4D1B-A5CF-C068676A3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223">
            <a:off x="6302423" y="1203082"/>
            <a:ext cx="6267450" cy="436245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CD508EA-1C19-4483-9103-BD6D3F591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5" y="788298"/>
            <a:ext cx="6085960" cy="189910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69DA3FB-D6AF-448F-8FE5-965F94C78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94" y="2754231"/>
            <a:ext cx="6085960" cy="189910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907139A-F0D8-4DCE-A136-DE4DC59F3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3" y="4919310"/>
            <a:ext cx="6085960" cy="189910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8F53801-832E-443A-8645-80C7EA4C5818}"/>
              </a:ext>
            </a:extLst>
          </p:cNvPr>
          <p:cNvSpPr txBox="1"/>
          <p:nvPr/>
        </p:nvSpPr>
        <p:spPr>
          <a:xfrm>
            <a:off x="1410375" y="938490"/>
            <a:ext cx="45454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>
                <a:solidFill>
                  <a:srgbClr val="7030A0"/>
                </a:solidFill>
                <a:latin typeface="Montserrat" panose="00000500000000000000"/>
              </a:rPr>
              <a:t>3,046 egresados beneficiados con becas en Educación Superior con una inversión de $</a:t>
            </a:r>
            <a:r>
              <a:rPr lang="es-CO" sz="2000" b="1" dirty="0">
                <a:solidFill>
                  <a:srgbClr val="7030A0"/>
                </a:solidFill>
                <a:latin typeface="Montserrat" panose="00000500000000000000"/>
              </a:rPr>
              <a:t>41.423.385.179,63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E923E1C-0DD2-4373-8A84-2A187FD0D1E1}"/>
              </a:ext>
            </a:extLst>
          </p:cNvPr>
          <p:cNvSpPr txBox="1"/>
          <p:nvPr/>
        </p:nvSpPr>
        <p:spPr>
          <a:xfrm>
            <a:off x="636285" y="155909"/>
            <a:ext cx="90025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000" dirty="0">
                <a:solidFill>
                  <a:srgbClr val="00D74F"/>
                </a:solidFill>
                <a:latin typeface="Montserrat Black" panose="00000A00000000000000" pitchFamily="50" charset="0"/>
              </a:rPr>
              <a:t>EDUCACIÓN SUPERIOR Y MEDIA TÉCNICA 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2F88C44-4015-41E0-A285-7A8B215863E0}"/>
              </a:ext>
            </a:extLst>
          </p:cNvPr>
          <p:cNvSpPr txBox="1"/>
          <p:nvPr/>
        </p:nvSpPr>
        <p:spPr>
          <a:xfrm>
            <a:off x="1246146" y="2906371"/>
            <a:ext cx="50122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>
                <a:solidFill>
                  <a:srgbClr val="7030A0"/>
                </a:solidFill>
                <a:latin typeface="Montserrat" panose="00000500000000000000"/>
              </a:rPr>
              <a:t>8349 estudiantes de Media Técnica en formación para obtener doble titulación, a través de convenio con el SENA </a:t>
            </a:r>
            <a:endParaRPr lang="es-CO" b="1" dirty="0">
              <a:solidFill>
                <a:prstClr val="black"/>
              </a:solidFill>
              <a:latin typeface="Montserrat" panose="0000050000000000000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584935B-3C84-4E2B-B823-5DADDE14F091}"/>
              </a:ext>
            </a:extLst>
          </p:cNvPr>
          <p:cNvSpPr txBox="1"/>
          <p:nvPr/>
        </p:nvSpPr>
        <p:spPr>
          <a:xfrm>
            <a:off x="1249814" y="5165819"/>
            <a:ext cx="48666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solidFill>
                  <a:srgbClr val="7030A0"/>
                </a:solidFill>
                <a:latin typeface="Montserrat" panose="00000500000000000000"/>
              </a:rPr>
              <a:t>33 jóvenes víctimas del conflicto se benefician de becas a través de la creación del Fondo de Formación Para el Trabajo y Desarrollo Humano</a:t>
            </a:r>
            <a:endParaRPr lang="es-CO" b="1" dirty="0">
              <a:solidFill>
                <a:srgbClr val="7030A0"/>
              </a:solidFill>
              <a:latin typeface="Montserrat" panose="0000050000000000000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7EAAB4A7-612D-4BA5-A491-CFF8058B16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17" y="1015405"/>
            <a:ext cx="1292662" cy="129266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D14F7A1-1B2D-4656-AE83-7D43D00C26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5" y="5263474"/>
            <a:ext cx="1163063" cy="116306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DEC519F-ED58-4E6F-924F-1D5E8C804D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9" y="3064759"/>
            <a:ext cx="1168937" cy="1100344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7EB2FDB0-113C-4540-99EA-96809C5140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622" y="-30948"/>
            <a:ext cx="3451737" cy="110494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64864">
            <a:off x="6925314" y="1853873"/>
            <a:ext cx="4859581" cy="3019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ángulo: esquinas diagonales cortadas 5">
            <a:extLst>
              <a:ext uri="{FF2B5EF4-FFF2-40B4-BE49-F238E27FC236}">
                <a16:creationId xmlns:a16="http://schemas.microsoft.com/office/drawing/2014/main" id="{A690D666-CDB5-6013-0983-919B09AA5360}"/>
              </a:ext>
            </a:extLst>
          </p:cNvPr>
          <p:cNvSpPr/>
          <p:nvPr/>
        </p:nvSpPr>
        <p:spPr>
          <a:xfrm>
            <a:off x="4121442" y="2280105"/>
            <a:ext cx="2407581" cy="566108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rgbClr val="7030A0"/>
                </a:solidFill>
                <a:latin typeface="Montserrat Black" panose="00000A00000000000000" pitchFamily="50" charset="0"/>
              </a:rPr>
              <a:t>Creación del Fondo Inclusivo </a:t>
            </a:r>
            <a:endParaRPr lang="es-CO" sz="1400" b="1" dirty="0">
              <a:solidFill>
                <a:srgbClr val="7030A0"/>
              </a:solidFill>
              <a:latin typeface="Montserrat Black" panose="00000A00000000000000" pitchFamily="50" charset="0"/>
            </a:endParaRPr>
          </a:p>
        </p:txBody>
      </p:sp>
      <p:sp>
        <p:nvSpPr>
          <p:cNvPr id="7" name="Rectángulo: esquinas diagonales cortadas 6">
            <a:extLst>
              <a:ext uri="{FF2B5EF4-FFF2-40B4-BE49-F238E27FC236}">
                <a16:creationId xmlns:a16="http://schemas.microsoft.com/office/drawing/2014/main" id="{5B3A1294-D16C-E6AD-7C71-FDD3BC2CD738}"/>
              </a:ext>
            </a:extLst>
          </p:cNvPr>
          <p:cNvSpPr/>
          <p:nvPr/>
        </p:nvSpPr>
        <p:spPr>
          <a:xfrm>
            <a:off x="2715091" y="4170541"/>
            <a:ext cx="3631842" cy="63931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rgbClr val="7030A0"/>
                </a:solidFill>
                <a:latin typeface="Montserrat Black" panose="00000A00000000000000" pitchFamily="50" charset="0"/>
              </a:rPr>
              <a:t>Articulación de la Media Técnica con las Instituciones de Educación Superior </a:t>
            </a:r>
            <a:endParaRPr lang="es-CO" sz="1400" b="1" dirty="0">
              <a:solidFill>
                <a:srgbClr val="7030A0"/>
              </a:solidFill>
              <a:latin typeface="Montserrat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878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6906E16F-3B10-4316-BED7-428D09F27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5" y="3012447"/>
            <a:ext cx="6858000" cy="385164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17A2ED0-04A2-4AEC-B5AE-EDC84203C6F8}"/>
              </a:ext>
            </a:extLst>
          </p:cNvPr>
          <p:cNvSpPr txBox="1"/>
          <p:nvPr/>
        </p:nvSpPr>
        <p:spPr>
          <a:xfrm rot="10800000" flipV="1">
            <a:off x="642729" y="193694"/>
            <a:ext cx="9421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rgbClr val="00D74F"/>
                </a:solidFill>
                <a:latin typeface="Montserrat"/>
              </a:rPr>
              <a:t>MOVILIZACIÓN EDUCATIVA"POR UNA GESTIÓN EDUCATIVA TRANSPARENTE, PARTICIPATIVA Y EFICIENTE”</a:t>
            </a:r>
            <a:endParaRPr lang="es-CO" sz="2400" dirty="0">
              <a:solidFill>
                <a:srgbClr val="00D74F"/>
              </a:solidFill>
              <a:latin typeface="Montserrat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63693E4-DDAE-445E-8E67-D551A0124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622" y="-30948"/>
            <a:ext cx="3451737" cy="110494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191131C-E474-4D1B-A5CF-C068676A3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755" y="1393549"/>
            <a:ext cx="6267450" cy="436245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47CA232-0BA1-4F5F-A049-6CE8BEB401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3549"/>
            <a:ext cx="6951311" cy="127440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2350CA5A-4589-4341-AC54-C9C9681AAF2F}"/>
              </a:ext>
            </a:extLst>
          </p:cNvPr>
          <p:cNvSpPr txBox="1"/>
          <p:nvPr/>
        </p:nvSpPr>
        <p:spPr>
          <a:xfrm>
            <a:off x="526976" y="1668339"/>
            <a:ext cx="6033056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prstClr val="white"/>
                </a:solidFill>
                <a:latin typeface="Montserrat Black" panose="00000A00000000000000" pitchFamily="50" charset="0"/>
              </a:rPr>
              <a:t>INVERSIÓN: Proyectos Mod. + PPE  </a:t>
            </a:r>
            <a:r>
              <a:rPr lang="es-CO" sz="2000" b="1" dirty="0">
                <a:solidFill>
                  <a:schemeClr val="bg1"/>
                </a:solidFill>
                <a:latin typeface="Montserrat Black" panose="00000A00000000000000" pitchFamily="50" charset="0"/>
              </a:rPr>
              <a:t>$1.869.488.079,40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F24A730-3A17-4031-B505-60B7F3534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4" y="2293542"/>
            <a:ext cx="6162675" cy="866775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152A873-8383-415D-A127-BF4E838BFB31}"/>
              </a:ext>
            </a:extLst>
          </p:cNvPr>
          <p:cNvSpPr txBox="1"/>
          <p:nvPr/>
        </p:nvSpPr>
        <p:spPr>
          <a:xfrm>
            <a:off x="923498" y="2550782"/>
            <a:ext cx="4240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>
                <a:solidFill>
                  <a:srgbClr val="552579"/>
                </a:solidFill>
                <a:latin typeface="Montserrat Black" panose="00000A00000000000000" pitchFamily="50" charset="0"/>
              </a:rPr>
              <a:t>POBLACIÓN BENEFICIADA: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3D220C3-0C7A-40A0-94A2-971227A24C29}"/>
              </a:ext>
            </a:extLst>
          </p:cNvPr>
          <p:cNvSpPr txBox="1"/>
          <p:nvPr/>
        </p:nvSpPr>
        <p:spPr>
          <a:xfrm>
            <a:off x="674305" y="3747400"/>
            <a:ext cx="53141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solidFill>
                  <a:srgbClr val="7030A0"/>
                </a:solidFill>
                <a:latin typeface="Montserrat"/>
                <a:cs typeface="Courier New" panose="02070309020205020404" pitchFamily="49" charset="0"/>
              </a:rPr>
              <a:t>-</a:t>
            </a:r>
            <a:r>
              <a:rPr lang="es-MX" b="1" dirty="0">
                <a:solidFill>
                  <a:srgbClr val="7030A0"/>
                </a:solidFill>
                <a:latin typeface="Montserrat"/>
                <a:cs typeface="Courier New" panose="02070309020205020404" pitchFamily="49" charset="0"/>
              </a:rPr>
              <a:t>181.832 Niños, Niñas y  Adolescentes de las  Instituciones Educativas  Oficiales del Distrito  de Cartagena.</a:t>
            </a:r>
          </a:p>
          <a:p>
            <a:pPr algn="just"/>
            <a:endParaRPr lang="es-CO" b="1" dirty="0">
              <a:solidFill>
                <a:srgbClr val="7030A0"/>
              </a:solidFill>
              <a:latin typeface="Montserrat"/>
              <a:cs typeface="Courier New" panose="02070309020205020404" pitchFamily="49" charset="0"/>
            </a:endParaRPr>
          </a:p>
          <a:p>
            <a:pPr algn="just"/>
            <a:r>
              <a:rPr lang="es-ES" b="1" dirty="0">
                <a:solidFill>
                  <a:srgbClr val="7030A0"/>
                </a:solidFill>
                <a:latin typeface="Montserrat"/>
                <a:cs typeface="Courier New" panose="02070309020205020404" pitchFamily="49" charset="0"/>
              </a:rPr>
              <a:t>- </a:t>
            </a:r>
            <a:r>
              <a:rPr lang="es-CO" b="1" dirty="0">
                <a:solidFill>
                  <a:srgbClr val="7030A0"/>
                </a:solidFill>
                <a:latin typeface="Montserrat"/>
                <a:cs typeface="Courier New" panose="02070309020205020404" pitchFamily="49" charset="0"/>
              </a:rPr>
              <a:t>Comunidad Educativa del Distrito de Cartagena</a:t>
            </a:r>
            <a:endParaRPr lang="es-MX" b="1" dirty="0">
              <a:solidFill>
                <a:srgbClr val="7030A0"/>
              </a:solidFill>
              <a:latin typeface="Montserrat"/>
              <a:cs typeface="Courier New" panose="02070309020205020404" pitchFamily="49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9583" y="1786019"/>
            <a:ext cx="5274570" cy="350555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2096" y="5412153"/>
            <a:ext cx="4974767" cy="154851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455080" y="5549041"/>
            <a:ext cx="396629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1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Py1. Modernización y Fortalecimiento de la Gestión Educativa del Distrito de   Cartagena de Indias</a:t>
            </a:r>
          </a:p>
          <a:p>
            <a:pPr algn="just"/>
            <a:endParaRPr lang="es-MX" sz="1100" b="1" dirty="0">
              <a:solidFill>
                <a:srgbClr val="7030A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r>
              <a:rPr lang="es-MX" sz="11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Py3. Formulación Política Pública Distrital Sector Educativo Cartagena de </a:t>
            </a:r>
            <a:r>
              <a:rPr lang="es-MX" sz="14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Indias</a:t>
            </a:r>
          </a:p>
        </p:txBody>
      </p:sp>
    </p:spTree>
    <p:extLst>
      <p:ext uri="{BB962C8B-B14F-4D97-AF65-F5344CB8AC3E}">
        <p14:creationId xmlns:p14="http://schemas.microsoft.com/office/powerpoint/2010/main" val="3529251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6142E30-295D-4B49-A8A7-3DE8C8DE5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602" y="862219"/>
            <a:ext cx="4491269" cy="45529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CD508EA-1C19-4483-9103-BD6D3F591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5" y="788298"/>
            <a:ext cx="6085960" cy="189910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69DA3FB-D6AF-448F-8FE5-965F94C78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4" y="2836173"/>
            <a:ext cx="6085960" cy="189910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907139A-F0D8-4DCE-A136-DE4DC59F3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90" y="4763416"/>
            <a:ext cx="6085960" cy="189910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8F53801-832E-443A-8645-80C7EA4C5818}"/>
              </a:ext>
            </a:extLst>
          </p:cNvPr>
          <p:cNvSpPr txBox="1"/>
          <p:nvPr/>
        </p:nvSpPr>
        <p:spPr>
          <a:xfrm>
            <a:off x="1331606" y="1123969"/>
            <a:ext cx="4885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srgbClr val="7030A0"/>
                </a:solidFill>
                <a:latin typeface="Montserrat"/>
                <a:cs typeface="Courier New" panose="02070309020205020404" pitchFamily="49" charset="0"/>
              </a:rPr>
              <a:t>41 Instituciones Educativas Oficiales con  sistemas de gestión de la calidad implementados. Meta 2020-2023: 42 </a:t>
            </a:r>
          </a:p>
          <a:p>
            <a:pPr algn="just"/>
            <a:r>
              <a:rPr lang="es-MX" b="1" dirty="0">
                <a:solidFill>
                  <a:srgbClr val="7030A0"/>
                </a:solidFill>
                <a:latin typeface="Montserrat"/>
                <a:cs typeface="Courier New" panose="02070309020205020404" pitchFamily="49" charset="0"/>
              </a:rPr>
              <a:t>Avance: 96%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2F88C44-4015-41E0-A285-7A8B215863E0}"/>
              </a:ext>
            </a:extLst>
          </p:cNvPr>
          <p:cNvSpPr txBox="1"/>
          <p:nvPr/>
        </p:nvSpPr>
        <p:spPr>
          <a:xfrm>
            <a:off x="1263463" y="3138713"/>
            <a:ext cx="4866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srgbClr val="7030A0"/>
                </a:solidFill>
                <a:latin typeface="Montserrat"/>
                <a:cs typeface="Courier New" panose="02070309020205020404" pitchFamily="49" charset="0"/>
              </a:rPr>
              <a:t>Metros lineales de archivos de la SED inventariados: 1190,45.</a:t>
            </a:r>
          </a:p>
          <a:p>
            <a:pPr algn="just"/>
            <a:r>
              <a:rPr lang="es-MX" b="1" dirty="0">
                <a:solidFill>
                  <a:srgbClr val="7030A0"/>
                </a:solidFill>
                <a:latin typeface="Montserrat"/>
                <a:cs typeface="Courier New" panose="02070309020205020404" pitchFamily="49" charset="0"/>
              </a:rPr>
              <a:t>Meta 2020-2023: 1.557</a:t>
            </a:r>
          </a:p>
          <a:p>
            <a:pPr algn="just"/>
            <a:r>
              <a:rPr lang="es-MX" b="1" dirty="0">
                <a:solidFill>
                  <a:srgbClr val="7030A0"/>
                </a:solidFill>
                <a:latin typeface="Montserrat"/>
                <a:cs typeface="Courier New" panose="02070309020205020404" pitchFamily="49" charset="0"/>
              </a:rPr>
              <a:t>Avance: 76,46%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584935B-3C84-4E2B-B823-5DADDE14F091}"/>
              </a:ext>
            </a:extLst>
          </p:cNvPr>
          <p:cNvSpPr txBox="1"/>
          <p:nvPr/>
        </p:nvSpPr>
        <p:spPr>
          <a:xfrm>
            <a:off x="1531053" y="5045246"/>
            <a:ext cx="5175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7620"/>
            <a:r>
              <a:rPr lang="es-CO" b="1" spc="-5" dirty="0">
                <a:solidFill>
                  <a:srgbClr val="7030A0"/>
                </a:solidFill>
                <a:latin typeface="Montserrat"/>
                <a:cs typeface="Courier New"/>
              </a:rPr>
              <a:t>Política Pública Educativa </a:t>
            </a:r>
            <a:r>
              <a:rPr lang="es-CO" b="1" dirty="0">
                <a:solidFill>
                  <a:srgbClr val="7030A0"/>
                </a:solidFill>
                <a:latin typeface="Montserrat"/>
                <a:cs typeface="Courier New"/>
              </a:rPr>
              <a:t> </a:t>
            </a:r>
            <a:r>
              <a:rPr lang="es-CO" b="1" spc="-5" dirty="0">
                <a:solidFill>
                  <a:srgbClr val="7030A0"/>
                </a:solidFill>
                <a:latin typeface="Montserrat"/>
                <a:cs typeface="Courier New"/>
              </a:rPr>
              <a:t>diseñada.</a:t>
            </a:r>
            <a:r>
              <a:rPr lang="es-CO" b="1" dirty="0">
                <a:solidFill>
                  <a:srgbClr val="7030A0"/>
                </a:solidFill>
                <a:latin typeface="Montserrat"/>
                <a:cs typeface="Courier New"/>
              </a:rPr>
              <a:t> </a:t>
            </a:r>
          </a:p>
          <a:p>
            <a:pPr marL="12700" marR="7620"/>
            <a:r>
              <a:rPr lang="es-CO" sz="1600" b="1" spc="-5" dirty="0">
                <a:solidFill>
                  <a:srgbClr val="7030A0"/>
                </a:solidFill>
                <a:latin typeface="Montserrat"/>
                <a:cs typeface="Courier New"/>
              </a:rPr>
              <a:t>Etapa Alistamiento: </a:t>
            </a:r>
            <a:r>
              <a:rPr lang="es-CO" b="1" spc="-5" dirty="0">
                <a:solidFill>
                  <a:srgbClr val="7030A0"/>
                </a:solidFill>
                <a:latin typeface="Montserrat"/>
                <a:cs typeface="Courier New"/>
              </a:rPr>
              <a:t>25%</a:t>
            </a:r>
            <a:r>
              <a:rPr lang="es-CO" sz="1600" b="1" spc="-5" dirty="0">
                <a:solidFill>
                  <a:srgbClr val="7030A0"/>
                </a:solidFill>
                <a:latin typeface="Montserrat"/>
                <a:cs typeface="Courier New"/>
              </a:rPr>
              <a:t> </a:t>
            </a:r>
          </a:p>
          <a:p>
            <a:pPr marL="12700" marR="7620"/>
            <a:r>
              <a:rPr lang="es-CO" sz="1600" b="1" spc="-5" dirty="0">
                <a:solidFill>
                  <a:srgbClr val="7030A0"/>
                </a:solidFill>
                <a:latin typeface="Montserrat"/>
                <a:cs typeface="Courier New"/>
              </a:rPr>
              <a:t>Etapa Agenda</a:t>
            </a:r>
            <a:r>
              <a:rPr lang="es-CO" sz="1600" b="1" spc="10" dirty="0">
                <a:solidFill>
                  <a:srgbClr val="7030A0"/>
                </a:solidFill>
                <a:latin typeface="Montserrat"/>
                <a:cs typeface="Courier New"/>
              </a:rPr>
              <a:t> </a:t>
            </a:r>
            <a:r>
              <a:rPr lang="es-CO" sz="1600" b="1" spc="-5" dirty="0">
                <a:solidFill>
                  <a:srgbClr val="7030A0"/>
                </a:solidFill>
                <a:latin typeface="Montserrat"/>
                <a:cs typeface="Courier New"/>
              </a:rPr>
              <a:t>pública:</a:t>
            </a:r>
            <a:r>
              <a:rPr lang="es-CO" sz="1600" b="1" spc="15" dirty="0">
                <a:solidFill>
                  <a:srgbClr val="7030A0"/>
                </a:solidFill>
                <a:latin typeface="Montserrat"/>
                <a:cs typeface="Courier New"/>
              </a:rPr>
              <a:t> </a:t>
            </a:r>
            <a:r>
              <a:rPr lang="es-CO" b="1" spc="-5" dirty="0">
                <a:solidFill>
                  <a:srgbClr val="7030A0"/>
                </a:solidFill>
                <a:latin typeface="Montserrat"/>
                <a:cs typeface="Courier New"/>
              </a:rPr>
              <a:t>35%</a:t>
            </a:r>
          </a:p>
          <a:p>
            <a:pPr marL="12700" marR="7620"/>
            <a:r>
              <a:rPr lang="es-MX" sz="1600" b="1" spc="-5" dirty="0">
                <a:solidFill>
                  <a:srgbClr val="7030A0"/>
                </a:solidFill>
                <a:latin typeface="Montserrat"/>
                <a:cs typeface="Courier New"/>
              </a:rPr>
              <a:t>Etapa Formulación:</a:t>
            </a:r>
            <a:r>
              <a:rPr lang="es-MX" b="1" spc="-5" dirty="0">
                <a:solidFill>
                  <a:srgbClr val="7030A0"/>
                </a:solidFill>
                <a:latin typeface="Montserrat"/>
                <a:cs typeface="Courier New"/>
              </a:rPr>
              <a:t>32%</a:t>
            </a:r>
            <a:endParaRPr lang="es-CO" b="1" dirty="0">
              <a:solidFill>
                <a:srgbClr val="7030A0"/>
              </a:solidFill>
              <a:latin typeface="Montserrat"/>
              <a:cs typeface="Courier New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7EAAB4A7-612D-4BA5-A491-CFF8058B16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6" y="5025165"/>
            <a:ext cx="1292662" cy="129266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DEC519F-ED58-4E6F-924F-1D5E8C804D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" y="3311220"/>
            <a:ext cx="1168937" cy="1100344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7EB2FDB0-113C-4540-99EA-96809C5140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622" y="-30948"/>
            <a:ext cx="3451737" cy="110494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3336">
            <a:off x="7648858" y="1383441"/>
            <a:ext cx="3412491" cy="3318998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A907139A-F0D8-4DCE-A136-DE4DC59F3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355" y="5259614"/>
            <a:ext cx="4972135" cy="155153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408931" y="5415651"/>
            <a:ext cx="388304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1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Py1. Modernización y Fortalecimiento de la Gestión Educativa del Distrito de   Cartagena de Indias</a:t>
            </a:r>
          </a:p>
          <a:p>
            <a:pPr algn="just"/>
            <a:endParaRPr lang="es-CO" sz="1100" b="1" dirty="0">
              <a:solidFill>
                <a:srgbClr val="7030A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r>
              <a:rPr lang="es-CO" sz="11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Py3. Formulación Política Pública Distrital Sector Educativo Cartagena de Indias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917A2ED0-04A2-4AEC-B5AE-EDC84203C6F8}"/>
              </a:ext>
            </a:extLst>
          </p:cNvPr>
          <p:cNvSpPr txBox="1"/>
          <p:nvPr/>
        </p:nvSpPr>
        <p:spPr>
          <a:xfrm rot="10800000" flipV="1">
            <a:off x="620793" y="126192"/>
            <a:ext cx="9421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rgbClr val="00D74F"/>
                </a:solidFill>
                <a:latin typeface="Montserrat Black" panose="00000A00000000000000" pitchFamily="50" charset="0"/>
              </a:rPr>
              <a:t>MOVILIZACIÓN EDUCATIVA"POR UNA GESTIÓN EDUCATIVA TRANSPARENTE, PARTICIPATIVA Y EFICIENTE”</a:t>
            </a:r>
            <a:endParaRPr lang="es-CO" sz="2000" b="1" dirty="0">
              <a:solidFill>
                <a:srgbClr val="00D74F"/>
              </a:solidFill>
              <a:latin typeface="Montserrat Black" panose="00000A00000000000000" pitchFamily="50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251545" y="5389801"/>
            <a:ext cx="906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7030A0"/>
                </a:solidFill>
              </a:rPr>
              <a:t>Avance 92%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2DEC519F-ED58-4E6F-924F-1D5E8C804D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6" y="1055506"/>
            <a:ext cx="1168937" cy="110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10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6142E30-295D-4B49-A8A7-3DE8C8DE5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338" y="1336497"/>
            <a:ext cx="4491269" cy="45529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CD508EA-1C19-4483-9103-BD6D3F591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94" y="1345400"/>
            <a:ext cx="7134255" cy="183421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69DA3FB-D6AF-448F-8FE5-965F94C78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94" y="3150354"/>
            <a:ext cx="7134255" cy="178116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907139A-F0D8-4DCE-A136-DE4DC59F3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78" y="5011125"/>
            <a:ext cx="7134256" cy="182513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8F53801-832E-443A-8645-80C7EA4C5818}"/>
              </a:ext>
            </a:extLst>
          </p:cNvPr>
          <p:cNvSpPr txBox="1"/>
          <p:nvPr/>
        </p:nvSpPr>
        <p:spPr>
          <a:xfrm>
            <a:off x="1169176" y="3429000"/>
            <a:ext cx="5769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>
                <a:solidFill>
                  <a:srgbClr val="7030A0"/>
                </a:solidFill>
                <a:latin typeface="Montserrat "/>
              </a:rPr>
              <a:t>Diseñamos la Cartilla de Inspección y Vigilancia, </a:t>
            </a:r>
            <a:r>
              <a:rPr lang="es-MX" sz="2000" b="1" dirty="0">
                <a:solidFill>
                  <a:srgbClr val="7030A0"/>
                </a:solidFill>
                <a:latin typeface="Montserrat "/>
              </a:rPr>
              <a:t>que es una guía para todos los trámites y procedimientos.</a:t>
            </a:r>
            <a:endParaRPr lang="es-CO" sz="2000" b="1" dirty="0">
              <a:solidFill>
                <a:srgbClr val="7030A0"/>
              </a:solidFill>
              <a:latin typeface="Montserrat 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E923E1C-0DD2-4373-8A84-2A187FD0D1E1}"/>
              </a:ext>
            </a:extLst>
          </p:cNvPr>
          <p:cNvSpPr txBox="1"/>
          <p:nvPr/>
        </p:nvSpPr>
        <p:spPr>
          <a:xfrm>
            <a:off x="2433441" y="190904"/>
            <a:ext cx="55975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b="1" dirty="0">
                <a:solidFill>
                  <a:srgbClr val="00D74F"/>
                </a:solidFill>
                <a:latin typeface="Montserrat"/>
              </a:rPr>
              <a:t>INSPECCIÓN Y VIGILANCIA</a:t>
            </a:r>
          </a:p>
          <a:p>
            <a:pPr algn="ctr"/>
            <a:r>
              <a:rPr lang="es-CO" sz="3200" b="1" dirty="0">
                <a:solidFill>
                  <a:srgbClr val="00D74F"/>
                </a:solidFill>
                <a:latin typeface="Montserrat"/>
              </a:rPr>
              <a:t>HITOS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2F88C44-4015-41E0-A285-7A8B215863E0}"/>
              </a:ext>
            </a:extLst>
          </p:cNvPr>
          <p:cNvSpPr txBox="1"/>
          <p:nvPr/>
        </p:nvSpPr>
        <p:spPr>
          <a:xfrm>
            <a:off x="1226708" y="5232798"/>
            <a:ext cx="59107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>
                <a:solidFill>
                  <a:srgbClr val="7030A0"/>
                </a:solidFill>
                <a:latin typeface="Montserrat "/>
              </a:rPr>
              <a:t>Actualizamos el Reglamento Territorial de Inspección y Vigilancia, para la inspección, vigilancia y control  del servicio educativo.</a:t>
            </a:r>
            <a:endParaRPr lang="es-CO" sz="2000" b="1" dirty="0">
              <a:solidFill>
                <a:srgbClr val="7030A0"/>
              </a:solidFill>
              <a:latin typeface="Montserrat 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584935B-3C84-4E2B-B823-5DADDE14F091}"/>
              </a:ext>
            </a:extLst>
          </p:cNvPr>
          <p:cNvSpPr txBox="1"/>
          <p:nvPr/>
        </p:nvSpPr>
        <p:spPr>
          <a:xfrm>
            <a:off x="1190717" y="1535849"/>
            <a:ext cx="58160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>
                <a:solidFill>
                  <a:srgbClr val="7030A0"/>
                </a:solidFill>
                <a:latin typeface="Montserrat "/>
              </a:rPr>
              <a:t>Formulamos el Reglamento Territorial FOSE, que será una herramienta para la verificación y control de la ejecución de los Fondos de servicio educativos.</a:t>
            </a:r>
            <a:endParaRPr lang="es-CO" b="1" dirty="0">
              <a:solidFill>
                <a:srgbClr val="7030A0"/>
              </a:solidFill>
              <a:latin typeface="Montserrat Black" panose="00000A00000000000000" pitchFamily="50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6D14F7A1-1B2D-4656-AE83-7D43D00C26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5" y="1697419"/>
            <a:ext cx="1005688" cy="1005688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7EB2FDB0-113C-4540-99EA-96809C5140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498" y="-254585"/>
            <a:ext cx="3451737" cy="1104947"/>
          </a:xfrm>
          <a:prstGeom prst="rect">
            <a:avLst/>
          </a:prstGeom>
        </p:spPr>
      </p:pic>
      <p:sp>
        <p:nvSpPr>
          <p:cNvPr id="18" name="Rectángulo 2">
            <a:extLst>
              <a:ext uri="{FF2B5EF4-FFF2-40B4-BE49-F238E27FC236}">
                <a16:creationId xmlns:a16="http://schemas.microsoft.com/office/drawing/2014/main" id="{CCBC88D4-6C15-F440-D795-9D3B652D10CF}"/>
              </a:ext>
            </a:extLst>
          </p:cNvPr>
          <p:cNvSpPr/>
          <p:nvPr/>
        </p:nvSpPr>
        <p:spPr>
          <a:xfrm>
            <a:off x="7810257" y="1697419"/>
            <a:ext cx="3595584" cy="3702536"/>
          </a:xfrm>
          <a:custGeom>
            <a:avLst/>
            <a:gdLst>
              <a:gd name="connsiteX0" fmla="*/ 0 w 3114675"/>
              <a:gd name="connsiteY0" fmla="*/ 0 h 3273487"/>
              <a:gd name="connsiteX1" fmla="*/ 3114675 w 3114675"/>
              <a:gd name="connsiteY1" fmla="*/ 0 h 3273487"/>
              <a:gd name="connsiteX2" fmla="*/ 3114675 w 3114675"/>
              <a:gd name="connsiteY2" fmla="*/ 3273487 h 3273487"/>
              <a:gd name="connsiteX3" fmla="*/ 0 w 3114675"/>
              <a:gd name="connsiteY3" fmla="*/ 3273487 h 3273487"/>
              <a:gd name="connsiteX4" fmla="*/ 0 w 3114675"/>
              <a:gd name="connsiteY4" fmla="*/ 0 h 3273487"/>
              <a:gd name="connsiteX0" fmla="*/ 499274 w 3613949"/>
              <a:gd name="connsiteY0" fmla="*/ 0 h 3273487"/>
              <a:gd name="connsiteX1" fmla="*/ 3613949 w 3613949"/>
              <a:gd name="connsiteY1" fmla="*/ 0 h 3273487"/>
              <a:gd name="connsiteX2" fmla="*/ 3613949 w 3613949"/>
              <a:gd name="connsiteY2" fmla="*/ 3273487 h 3273487"/>
              <a:gd name="connsiteX3" fmla="*/ 0 w 3613949"/>
              <a:gd name="connsiteY3" fmla="*/ 3245438 h 3273487"/>
              <a:gd name="connsiteX4" fmla="*/ 499274 w 3613949"/>
              <a:gd name="connsiteY4" fmla="*/ 0 h 3273487"/>
              <a:gd name="connsiteX0" fmla="*/ 499274 w 3613949"/>
              <a:gd name="connsiteY0" fmla="*/ 0 h 3733492"/>
              <a:gd name="connsiteX1" fmla="*/ 3613949 w 3613949"/>
              <a:gd name="connsiteY1" fmla="*/ 0 h 3733492"/>
              <a:gd name="connsiteX2" fmla="*/ 3081016 w 3613949"/>
              <a:gd name="connsiteY2" fmla="*/ 3733492 h 3733492"/>
              <a:gd name="connsiteX3" fmla="*/ 0 w 3613949"/>
              <a:gd name="connsiteY3" fmla="*/ 3245438 h 3733492"/>
              <a:gd name="connsiteX4" fmla="*/ 499274 w 3613949"/>
              <a:gd name="connsiteY4" fmla="*/ 0 h 3733492"/>
              <a:gd name="connsiteX0" fmla="*/ 499274 w 3602729"/>
              <a:gd name="connsiteY0" fmla="*/ 0 h 3733492"/>
              <a:gd name="connsiteX1" fmla="*/ 3602729 w 3602729"/>
              <a:gd name="connsiteY1" fmla="*/ 594640 h 3733492"/>
              <a:gd name="connsiteX2" fmla="*/ 3081016 w 3602729"/>
              <a:gd name="connsiteY2" fmla="*/ 3733492 h 3733492"/>
              <a:gd name="connsiteX3" fmla="*/ 0 w 3602729"/>
              <a:gd name="connsiteY3" fmla="*/ 3245438 h 3733492"/>
              <a:gd name="connsiteX4" fmla="*/ 499274 w 3602729"/>
              <a:gd name="connsiteY4" fmla="*/ 0 h 3733492"/>
              <a:gd name="connsiteX0" fmla="*/ 523086 w 3602729"/>
              <a:gd name="connsiteY0" fmla="*/ 0 h 3702536"/>
              <a:gd name="connsiteX1" fmla="*/ 3602729 w 3602729"/>
              <a:gd name="connsiteY1" fmla="*/ 563684 h 3702536"/>
              <a:gd name="connsiteX2" fmla="*/ 3081016 w 3602729"/>
              <a:gd name="connsiteY2" fmla="*/ 3702536 h 3702536"/>
              <a:gd name="connsiteX3" fmla="*/ 0 w 3602729"/>
              <a:gd name="connsiteY3" fmla="*/ 3214482 h 3702536"/>
              <a:gd name="connsiteX4" fmla="*/ 523086 w 3602729"/>
              <a:gd name="connsiteY4" fmla="*/ 0 h 3702536"/>
              <a:gd name="connsiteX0" fmla="*/ 523086 w 3602729"/>
              <a:gd name="connsiteY0" fmla="*/ 0 h 3702536"/>
              <a:gd name="connsiteX1" fmla="*/ 3602729 w 3602729"/>
              <a:gd name="connsiteY1" fmla="*/ 563684 h 3702536"/>
              <a:gd name="connsiteX2" fmla="*/ 3081016 w 3602729"/>
              <a:gd name="connsiteY2" fmla="*/ 3702536 h 3702536"/>
              <a:gd name="connsiteX3" fmla="*/ 0 w 3602729"/>
              <a:gd name="connsiteY3" fmla="*/ 3214482 h 3702536"/>
              <a:gd name="connsiteX4" fmla="*/ 523086 w 3602729"/>
              <a:gd name="connsiteY4" fmla="*/ 0 h 3702536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3602729 w 3602729"/>
              <a:gd name="connsiteY2" fmla="*/ 767140 h 3905992"/>
              <a:gd name="connsiteX3" fmla="*/ 3081016 w 3602729"/>
              <a:gd name="connsiteY3" fmla="*/ 3905992 h 3905992"/>
              <a:gd name="connsiteX4" fmla="*/ 0 w 3602729"/>
              <a:gd name="connsiteY4" fmla="*/ 3417938 h 3905992"/>
              <a:gd name="connsiteX5" fmla="*/ 523086 w 3602729"/>
              <a:gd name="connsiteY5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3602729 w 3602729"/>
              <a:gd name="connsiteY3" fmla="*/ 767140 h 3905992"/>
              <a:gd name="connsiteX4" fmla="*/ 3081016 w 3602729"/>
              <a:gd name="connsiteY4" fmla="*/ 3905992 h 3905992"/>
              <a:gd name="connsiteX5" fmla="*/ 0 w 3602729"/>
              <a:gd name="connsiteY5" fmla="*/ 3417938 h 3905992"/>
              <a:gd name="connsiteX6" fmla="*/ 523086 w 3602729"/>
              <a:gd name="connsiteY6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3602729 w 3602729"/>
              <a:gd name="connsiteY4" fmla="*/ 767140 h 3905992"/>
              <a:gd name="connsiteX5" fmla="*/ 3081016 w 3602729"/>
              <a:gd name="connsiteY5" fmla="*/ 3905992 h 3905992"/>
              <a:gd name="connsiteX6" fmla="*/ 0 w 3602729"/>
              <a:gd name="connsiteY6" fmla="*/ 3417938 h 3905992"/>
              <a:gd name="connsiteX7" fmla="*/ 523086 w 3602729"/>
              <a:gd name="connsiteY7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3602729 w 3602729"/>
              <a:gd name="connsiteY5" fmla="*/ 767140 h 3905992"/>
              <a:gd name="connsiteX6" fmla="*/ 3081016 w 3602729"/>
              <a:gd name="connsiteY6" fmla="*/ 3905992 h 3905992"/>
              <a:gd name="connsiteX7" fmla="*/ 0 w 3602729"/>
              <a:gd name="connsiteY7" fmla="*/ 3417938 h 3905992"/>
              <a:gd name="connsiteX8" fmla="*/ 523086 w 3602729"/>
              <a:gd name="connsiteY8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203456 h 3905992"/>
              <a:gd name="connsiteX1" fmla="*/ 1597030 w 3602729"/>
              <a:gd name="connsiteY1" fmla="*/ 378936 h 3905992"/>
              <a:gd name="connsiteX2" fmla="*/ 1582743 w 3602729"/>
              <a:gd name="connsiteY2" fmla="*/ 397986 h 3905992"/>
              <a:gd name="connsiteX3" fmla="*/ 1625605 w 3602729"/>
              <a:gd name="connsiteY3" fmla="*/ 431324 h 3905992"/>
              <a:gd name="connsiteX4" fmla="*/ 1575599 w 3602729"/>
              <a:gd name="connsiteY4" fmla="*/ 471805 h 3905992"/>
              <a:gd name="connsiteX5" fmla="*/ 2680499 w 3602729"/>
              <a:gd name="connsiteY5" fmla="*/ 686117 h 3905992"/>
              <a:gd name="connsiteX6" fmla="*/ 3602729 w 3602729"/>
              <a:gd name="connsiteY6" fmla="*/ 767140 h 3905992"/>
              <a:gd name="connsiteX7" fmla="*/ 3081016 w 3602729"/>
              <a:gd name="connsiteY7" fmla="*/ 3905992 h 3905992"/>
              <a:gd name="connsiteX8" fmla="*/ 0 w 3602729"/>
              <a:gd name="connsiteY8" fmla="*/ 3417938 h 3905992"/>
              <a:gd name="connsiteX9" fmla="*/ 523086 w 3602729"/>
              <a:gd name="connsiteY9" fmla="*/ 203456 h 3905992"/>
              <a:gd name="connsiteX0" fmla="*/ 523086 w 3602729"/>
              <a:gd name="connsiteY0" fmla="*/ 198324 h 3900860"/>
              <a:gd name="connsiteX1" fmla="*/ 1597030 w 3602729"/>
              <a:gd name="connsiteY1" fmla="*/ 373804 h 3900860"/>
              <a:gd name="connsiteX2" fmla="*/ 1582743 w 3602729"/>
              <a:gd name="connsiteY2" fmla="*/ 392854 h 3900860"/>
              <a:gd name="connsiteX3" fmla="*/ 1625605 w 3602729"/>
              <a:gd name="connsiteY3" fmla="*/ 426192 h 3900860"/>
              <a:gd name="connsiteX4" fmla="*/ 1575599 w 3602729"/>
              <a:gd name="connsiteY4" fmla="*/ 466673 h 3900860"/>
              <a:gd name="connsiteX5" fmla="*/ 2680499 w 3602729"/>
              <a:gd name="connsiteY5" fmla="*/ 680985 h 3900860"/>
              <a:gd name="connsiteX6" fmla="*/ 3602729 w 3602729"/>
              <a:gd name="connsiteY6" fmla="*/ 762008 h 3900860"/>
              <a:gd name="connsiteX7" fmla="*/ 3081016 w 3602729"/>
              <a:gd name="connsiteY7" fmla="*/ 3900860 h 3900860"/>
              <a:gd name="connsiteX8" fmla="*/ 0 w 3602729"/>
              <a:gd name="connsiteY8" fmla="*/ 3412806 h 3900860"/>
              <a:gd name="connsiteX9" fmla="*/ 523086 w 3602729"/>
              <a:gd name="connsiteY9" fmla="*/ 198324 h 3900860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3602729 w 3602729"/>
              <a:gd name="connsiteY6" fmla="*/ 563684 h 3702536"/>
              <a:gd name="connsiteX7" fmla="*/ 3081016 w 3602729"/>
              <a:gd name="connsiteY7" fmla="*/ 3702536 h 3702536"/>
              <a:gd name="connsiteX8" fmla="*/ 0 w 3602729"/>
              <a:gd name="connsiteY8" fmla="*/ 3214482 h 3702536"/>
              <a:gd name="connsiteX9" fmla="*/ 523086 w 3602729"/>
              <a:gd name="connsiteY9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3602729 w 3602729"/>
              <a:gd name="connsiteY7" fmla="*/ 563684 h 3702536"/>
              <a:gd name="connsiteX8" fmla="*/ 3081016 w 3602729"/>
              <a:gd name="connsiteY8" fmla="*/ 3702536 h 3702536"/>
              <a:gd name="connsiteX9" fmla="*/ 0 w 3602729"/>
              <a:gd name="connsiteY9" fmla="*/ 3214482 h 3702536"/>
              <a:gd name="connsiteX10" fmla="*/ 523086 w 3602729"/>
              <a:gd name="connsiteY10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3602729 w 3602729"/>
              <a:gd name="connsiteY8" fmla="*/ 563684 h 3702536"/>
              <a:gd name="connsiteX9" fmla="*/ 3081016 w 3602729"/>
              <a:gd name="connsiteY9" fmla="*/ 3702536 h 3702536"/>
              <a:gd name="connsiteX10" fmla="*/ 0 w 3602729"/>
              <a:gd name="connsiteY10" fmla="*/ 3214482 h 3702536"/>
              <a:gd name="connsiteX11" fmla="*/ 523086 w 3602729"/>
              <a:gd name="connsiteY11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602729"/>
              <a:gd name="connsiteY0" fmla="*/ 0 h 3702536"/>
              <a:gd name="connsiteX1" fmla="*/ 1597030 w 3602729"/>
              <a:gd name="connsiteY1" fmla="*/ 175480 h 3702536"/>
              <a:gd name="connsiteX2" fmla="*/ 1582743 w 3602729"/>
              <a:gd name="connsiteY2" fmla="*/ 194530 h 3702536"/>
              <a:gd name="connsiteX3" fmla="*/ 1625605 w 3602729"/>
              <a:gd name="connsiteY3" fmla="*/ 227868 h 3702536"/>
              <a:gd name="connsiteX4" fmla="*/ 1575599 w 3602729"/>
              <a:gd name="connsiteY4" fmla="*/ 268349 h 3702536"/>
              <a:gd name="connsiteX5" fmla="*/ 2680499 w 3602729"/>
              <a:gd name="connsiteY5" fmla="*/ 482661 h 3702536"/>
              <a:gd name="connsiteX6" fmla="*/ 2649543 w 3602729"/>
              <a:gd name="connsiteY6" fmla="*/ 435036 h 3702536"/>
              <a:gd name="connsiteX7" fmla="*/ 2687643 w 3602729"/>
              <a:gd name="connsiteY7" fmla="*/ 406461 h 3702536"/>
              <a:gd name="connsiteX8" fmla="*/ 2678118 w 3602729"/>
              <a:gd name="connsiteY8" fmla="*/ 387411 h 3702536"/>
              <a:gd name="connsiteX9" fmla="*/ 3602729 w 3602729"/>
              <a:gd name="connsiteY9" fmla="*/ 563684 h 3702536"/>
              <a:gd name="connsiteX10" fmla="*/ 3081016 w 3602729"/>
              <a:gd name="connsiteY10" fmla="*/ 3702536 h 3702536"/>
              <a:gd name="connsiteX11" fmla="*/ 0 w 3602729"/>
              <a:gd name="connsiteY11" fmla="*/ 3214482 h 3702536"/>
              <a:gd name="connsiteX12" fmla="*/ 523086 w 3602729"/>
              <a:gd name="connsiteY12" fmla="*/ 0 h 3702536"/>
              <a:gd name="connsiteX0" fmla="*/ 523086 w 3595585"/>
              <a:gd name="connsiteY0" fmla="*/ 0 h 3702536"/>
              <a:gd name="connsiteX1" fmla="*/ 1597030 w 3595585"/>
              <a:gd name="connsiteY1" fmla="*/ 175480 h 3702536"/>
              <a:gd name="connsiteX2" fmla="*/ 1582743 w 3595585"/>
              <a:gd name="connsiteY2" fmla="*/ 194530 h 3702536"/>
              <a:gd name="connsiteX3" fmla="*/ 1625605 w 3595585"/>
              <a:gd name="connsiteY3" fmla="*/ 227868 h 3702536"/>
              <a:gd name="connsiteX4" fmla="*/ 1575599 w 3595585"/>
              <a:gd name="connsiteY4" fmla="*/ 268349 h 3702536"/>
              <a:gd name="connsiteX5" fmla="*/ 2680499 w 3595585"/>
              <a:gd name="connsiteY5" fmla="*/ 482661 h 3702536"/>
              <a:gd name="connsiteX6" fmla="*/ 2649543 w 3595585"/>
              <a:gd name="connsiteY6" fmla="*/ 435036 h 3702536"/>
              <a:gd name="connsiteX7" fmla="*/ 2687643 w 3595585"/>
              <a:gd name="connsiteY7" fmla="*/ 406461 h 3702536"/>
              <a:gd name="connsiteX8" fmla="*/ 2678118 w 3595585"/>
              <a:gd name="connsiteY8" fmla="*/ 387411 h 3702536"/>
              <a:gd name="connsiteX9" fmla="*/ 3595585 w 3595585"/>
              <a:gd name="connsiteY9" fmla="*/ 454146 h 3702536"/>
              <a:gd name="connsiteX10" fmla="*/ 3081016 w 3595585"/>
              <a:gd name="connsiteY10" fmla="*/ 3702536 h 3702536"/>
              <a:gd name="connsiteX11" fmla="*/ 0 w 3595585"/>
              <a:gd name="connsiteY11" fmla="*/ 3214482 h 3702536"/>
              <a:gd name="connsiteX12" fmla="*/ 523086 w 3595585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80499 w 3597966"/>
              <a:gd name="connsiteY5" fmla="*/ 482661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80499 w 3597966"/>
              <a:gd name="connsiteY5" fmla="*/ 482661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70974 w 3597966"/>
              <a:gd name="connsiteY5" fmla="*/ 480279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3086 w 3597966"/>
              <a:gd name="connsiteY0" fmla="*/ 0 h 3702536"/>
              <a:gd name="connsiteX1" fmla="*/ 1597030 w 3597966"/>
              <a:gd name="connsiteY1" fmla="*/ 175480 h 3702536"/>
              <a:gd name="connsiteX2" fmla="*/ 1582743 w 3597966"/>
              <a:gd name="connsiteY2" fmla="*/ 194530 h 3702536"/>
              <a:gd name="connsiteX3" fmla="*/ 1625605 w 3597966"/>
              <a:gd name="connsiteY3" fmla="*/ 227868 h 3702536"/>
              <a:gd name="connsiteX4" fmla="*/ 1575599 w 3597966"/>
              <a:gd name="connsiteY4" fmla="*/ 268349 h 3702536"/>
              <a:gd name="connsiteX5" fmla="*/ 2670974 w 3597966"/>
              <a:gd name="connsiteY5" fmla="*/ 480279 h 3702536"/>
              <a:gd name="connsiteX6" fmla="*/ 2649543 w 3597966"/>
              <a:gd name="connsiteY6" fmla="*/ 435036 h 3702536"/>
              <a:gd name="connsiteX7" fmla="*/ 2687643 w 3597966"/>
              <a:gd name="connsiteY7" fmla="*/ 406461 h 3702536"/>
              <a:gd name="connsiteX8" fmla="*/ 2678118 w 3597966"/>
              <a:gd name="connsiteY8" fmla="*/ 387411 h 3702536"/>
              <a:gd name="connsiteX9" fmla="*/ 3597966 w 3597966"/>
              <a:gd name="connsiteY9" fmla="*/ 568446 h 3702536"/>
              <a:gd name="connsiteX10" fmla="*/ 3081016 w 3597966"/>
              <a:gd name="connsiteY10" fmla="*/ 3702536 h 3702536"/>
              <a:gd name="connsiteX11" fmla="*/ 0 w 3597966"/>
              <a:gd name="connsiteY11" fmla="*/ 3214482 h 3702536"/>
              <a:gd name="connsiteX12" fmla="*/ 523086 w 3597966"/>
              <a:gd name="connsiteY12" fmla="*/ 0 h 3702536"/>
              <a:gd name="connsiteX0" fmla="*/ 520704 w 3595584"/>
              <a:gd name="connsiteY0" fmla="*/ 0 h 3702536"/>
              <a:gd name="connsiteX1" fmla="*/ 1594648 w 3595584"/>
              <a:gd name="connsiteY1" fmla="*/ 175480 h 3702536"/>
              <a:gd name="connsiteX2" fmla="*/ 1580361 w 3595584"/>
              <a:gd name="connsiteY2" fmla="*/ 194530 h 3702536"/>
              <a:gd name="connsiteX3" fmla="*/ 1623223 w 3595584"/>
              <a:gd name="connsiteY3" fmla="*/ 227868 h 3702536"/>
              <a:gd name="connsiteX4" fmla="*/ 1573217 w 3595584"/>
              <a:gd name="connsiteY4" fmla="*/ 268349 h 3702536"/>
              <a:gd name="connsiteX5" fmla="*/ 2668592 w 3595584"/>
              <a:gd name="connsiteY5" fmla="*/ 480279 h 3702536"/>
              <a:gd name="connsiteX6" fmla="*/ 2647161 w 3595584"/>
              <a:gd name="connsiteY6" fmla="*/ 435036 h 3702536"/>
              <a:gd name="connsiteX7" fmla="*/ 2685261 w 3595584"/>
              <a:gd name="connsiteY7" fmla="*/ 406461 h 3702536"/>
              <a:gd name="connsiteX8" fmla="*/ 2675736 w 3595584"/>
              <a:gd name="connsiteY8" fmla="*/ 387411 h 3702536"/>
              <a:gd name="connsiteX9" fmla="*/ 3595584 w 3595584"/>
              <a:gd name="connsiteY9" fmla="*/ 568446 h 3702536"/>
              <a:gd name="connsiteX10" fmla="*/ 3078634 w 3595584"/>
              <a:gd name="connsiteY10" fmla="*/ 3702536 h 3702536"/>
              <a:gd name="connsiteX11" fmla="*/ 0 w 3595584"/>
              <a:gd name="connsiteY11" fmla="*/ 3202576 h 3702536"/>
              <a:gd name="connsiteX12" fmla="*/ 520704 w 3595584"/>
              <a:gd name="connsiteY12" fmla="*/ 0 h 3702536"/>
              <a:gd name="connsiteX0" fmla="*/ 520704 w 3595584"/>
              <a:gd name="connsiteY0" fmla="*/ 0 h 3702536"/>
              <a:gd name="connsiteX1" fmla="*/ 1594648 w 3595584"/>
              <a:gd name="connsiteY1" fmla="*/ 175480 h 3702536"/>
              <a:gd name="connsiteX2" fmla="*/ 1580361 w 3595584"/>
              <a:gd name="connsiteY2" fmla="*/ 194530 h 3702536"/>
              <a:gd name="connsiteX3" fmla="*/ 1623223 w 3595584"/>
              <a:gd name="connsiteY3" fmla="*/ 227868 h 3702536"/>
              <a:gd name="connsiteX4" fmla="*/ 1573217 w 3595584"/>
              <a:gd name="connsiteY4" fmla="*/ 268349 h 3702536"/>
              <a:gd name="connsiteX5" fmla="*/ 2668592 w 3595584"/>
              <a:gd name="connsiteY5" fmla="*/ 480279 h 3702536"/>
              <a:gd name="connsiteX6" fmla="*/ 2647161 w 3595584"/>
              <a:gd name="connsiteY6" fmla="*/ 435036 h 3702536"/>
              <a:gd name="connsiteX7" fmla="*/ 2685261 w 3595584"/>
              <a:gd name="connsiteY7" fmla="*/ 406461 h 3702536"/>
              <a:gd name="connsiteX8" fmla="*/ 2675736 w 3595584"/>
              <a:gd name="connsiteY8" fmla="*/ 387411 h 3702536"/>
              <a:gd name="connsiteX9" fmla="*/ 3595584 w 3595584"/>
              <a:gd name="connsiteY9" fmla="*/ 568446 h 3702536"/>
              <a:gd name="connsiteX10" fmla="*/ 3085778 w 3595584"/>
              <a:gd name="connsiteY10" fmla="*/ 3702536 h 3702536"/>
              <a:gd name="connsiteX11" fmla="*/ 0 w 3595584"/>
              <a:gd name="connsiteY11" fmla="*/ 3202576 h 3702536"/>
              <a:gd name="connsiteX12" fmla="*/ 520704 w 3595584"/>
              <a:gd name="connsiteY12" fmla="*/ 0 h 3702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95584" h="3702536">
                <a:moveTo>
                  <a:pt x="520704" y="0"/>
                </a:moveTo>
                <a:lnTo>
                  <a:pt x="1594648" y="175480"/>
                </a:lnTo>
                <a:cubicBezTo>
                  <a:pt x="1591076" y="193218"/>
                  <a:pt x="1586597" y="182217"/>
                  <a:pt x="1580361" y="194530"/>
                </a:cubicBezTo>
                <a:cubicBezTo>
                  <a:pt x="1596235" y="212390"/>
                  <a:pt x="1600884" y="209204"/>
                  <a:pt x="1623223" y="227868"/>
                </a:cubicBezTo>
                <a:cubicBezTo>
                  <a:pt x="1595045" y="250491"/>
                  <a:pt x="1593740" y="255242"/>
                  <a:pt x="1573217" y="268349"/>
                </a:cubicBezTo>
                <a:lnTo>
                  <a:pt x="2668592" y="480279"/>
                </a:lnTo>
                <a:cubicBezTo>
                  <a:pt x="2652320" y="465198"/>
                  <a:pt x="2664906" y="462013"/>
                  <a:pt x="2647161" y="435036"/>
                </a:cubicBezTo>
                <a:cubicBezTo>
                  <a:pt x="2672164" y="421146"/>
                  <a:pt x="2664510" y="420739"/>
                  <a:pt x="2685261" y="406461"/>
                </a:cubicBezTo>
                <a:cubicBezTo>
                  <a:pt x="2674943" y="390983"/>
                  <a:pt x="2682766" y="406451"/>
                  <a:pt x="2675736" y="387411"/>
                </a:cubicBezTo>
                <a:cubicBezTo>
                  <a:pt x="2828250" y="413615"/>
                  <a:pt x="3253797" y="501304"/>
                  <a:pt x="3595584" y="568446"/>
                </a:cubicBezTo>
                <a:lnTo>
                  <a:pt x="3085778" y="3702536"/>
                </a:lnTo>
                <a:lnTo>
                  <a:pt x="0" y="3202576"/>
                </a:lnTo>
                <a:lnTo>
                  <a:pt x="52070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7E1C9A9-D69C-93CC-96D5-850A65ABB5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5" y="5272810"/>
            <a:ext cx="1168937" cy="110034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C470C85-BB99-F623-04EE-7AA0AE4703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88338">
            <a:off x="7972177" y="1905247"/>
            <a:ext cx="3229677" cy="322785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505CB7-46B6-3D0D-ED39-6A92183D2B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20" y="3491641"/>
            <a:ext cx="1005688" cy="100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5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6CD508EA-1C19-4483-9103-BD6D3F591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89" y="849265"/>
            <a:ext cx="5910179" cy="170916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69DA3FB-D6AF-448F-8FE5-965F94C78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13" y="2381901"/>
            <a:ext cx="5910181" cy="146036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907139A-F0D8-4DCE-A136-DE4DC59F3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76" y="3815076"/>
            <a:ext cx="5910181" cy="13828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8F53801-832E-443A-8645-80C7EA4C5818}"/>
              </a:ext>
            </a:extLst>
          </p:cNvPr>
          <p:cNvSpPr txBox="1"/>
          <p:nvPr/>
        </p:nvSpPr>
        <p:spPr>
          <a:xfrm>
            <a:off x="1190550" y="976502"/>
            <a:ext cx="5105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solidFill>
                  <a:srgbClr val="7030A0"/>
                </a:solidFill>
                <a:latin typeface="Montserrat "/>
              </a:rPr>
              <a:t>Durante la vigencia 2020-2023 </a:t>
            </a:r>
          </a:p>
          <a:p>
            <a:pPr algn="just"/>
            <a:r>
              <a:rPr lang="es-ES" b="1" dirty="0">
                <a:solidFill>
                  <a:srgbClr val="7030A0"/>
                </a:solidFill>
                <a:latin typeface="Montserrat "/>
              </a:rPr>
              <a:t>Más de 25 establecimientos que prestaban de forma ilegal el servicio educativo fueron cerrados.</a:t>
            </a:r>
            <a:endParaRPr lang="es-CO" b="1" dirty="0">
              <a:solidFill>
                <a:srgbClr val="7030A0"/>
              </a:solidFill>
              <a:latin typeface="Montserrat 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E923E1C-0DD2-4373-8A84-2A187FD0D1E1}"/>
              </a:ext>
            </a:extLst>
          </p:cNvPr>
          <p:cNvSpPr txBox="1"/>
          <p:nvPr/>
        </p:nvSpPr>
        <p:spPr>
          <a:xfrm>
            <a:off x="2433441" y="190904"/>
            <a:ext cx="72635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000" b="1" dirty="0">
                <a:solidFill>
                  <a:srgbClr val="00D74F"/>
                </a:solidFill>
                <a:latin typeface="Montserrat Black" panose="00000A00000000000000" pitchFamily="50" charset="0"/>
              </a:rPr>
              <a:t>INSPECCIÓN Y VIGILANCIA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2F88C44-4015-41E0-A285-7A8B215863E0}"/>
              </a:ext>
            </a:extLst>
          </p:cNvPr>
          <p:cNvSpPr txBox="1"/>
          <p:nvPr/>
        </p:nvSpPr>
        <p:spPr>
          <a:xfrm>
            <a:off x="1169040" y="2614681"/>
            <a:ext cx="5050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s-ES" b="1" dirty="0">
                <a:solidFill>
                  <a:srgbClr val="7030A0"/>
                </a:solidFill>
                <a:latin typeface="Montserrat "/>
              </a:rPr>
              <a:t>Se otorgaron 37 licencias, </a:t>
            </a:r>
            <a:r>
              <a:rPr lang="es-MX" b="1" dirty="0">
                <a:solidFill>
                  <a:srgbClr val="7030A0"/>
                </a:solidFill>
                <a:latin typeface="Montserrat "/>
              </a:rPr>
              <a:t>legalizando la creación y funcionamiento de  37 establecimientos educativos en el distrito.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7EAAB4A7-612D-4BA5-A491-CFF8058B16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02" y="1030195"/>
            <a:ext cx="1095633" cy="109563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DEC519F-ED58-4E6F-924F-1D5E8C804D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9" y="2581138"/>
            <a:ext cx="1168937" cy="1100344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7EB2FDB0-113C-4540-99EA-96809C5140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622" y="-30948"/>
            <a:ext cx="3451737" cy="110494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919643F-D4CE-CE92-2CB7-F9E2FBB36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18" y="5148840"/>
            <a:ext cx="5910181" cy="170916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AA3AE35-7AA0-565E-A397-3DD2E7FEF77B}"/>
              </a:ext>
            </a:extLst>
          </p:cNvPr>
          <p:cNvSpPr txBox="1"/>
          <p:nvPr/>
        </p:nvSpPr>
        <p:spPr>
          <a:xfrm>
            <a:off x="1241742" y="5433569"/>
            <a:ext cx="4905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solidFill>
                  <a:srgbClr val="7030A0"/>
                </a:solidFill>
                <a:latin typeface="Montserrat "/>
              </a:rPr>
              <a:t>Se acompañó al total de E.E. No Oficiales (281), en su proceso de autoevaluación para cobro de matrícula y pensión </a:t>
            </a:r>
            <a:endParaRPr lang="es-CO" b="1" dirty="0">
              <a:solidFill>
                <a:srgbClr val="7030A0"/>
              </a:solidFill>
              <a:latin typeface="Montserrat 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7BC0887-1429-DB93-149C-52E7B24C6A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56" y="5480513"/>
            <a:ext cx="996509" cy="99650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60D6500-D46B-6C45-6968-F4F54C85CD8E}"/>
              </a:ext>
            </a:extLst>
          </p:cNvPr>
          <p:cNvSpPr txBox="1"/>
          <p:nvPr/>
        </p:nvSpPr>
        <p:spPr>
          <a:xfrm>
            <a:off x="1169040" y="3989833"/>
            <a:ext cx="5050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s-ES" b="1" dirty="0">
                <a:solidFill>
                  <a:srgbClr val="7030A0"/>
                </a:solidFill>
                <a:latin typeface="Montserrat "/>
              </a:rPr>
              <a:t>Se aperturaron 5 procesos sancionatorios </a:t>
            </a:r>
            <a:r>
              <a:rPr lang="es-MX" b="1" dirty="0">
                <a:solidFill>
                  <a:srgbClr val="7030A0"/>
                </a:solidFill>
                <a:latin typeface="Montserrat "/>
              </a:rPr>
              <a:t>a instituciones que no cumplieron con la normatividad vigente.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3949397-1BE2-52AA-2C0D-717059527D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8" y="3917159"/>
            <a:ext cx="1168937" cy="110034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5755558-AEE5-ABAD-407D-7729C3DDB4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6833" y="3029672"/>
            <a:ext cx="3516417" cy="356413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6B18383-1304-F1B8-BA2A-3E3FE544F5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59743">
            <a:off x="6938000" y="3455090"/>
            <a:ext cx="2421414" cy="248281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1D4CD882-3A7D-3743-D8E2-A173E97E31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144" y="811844"/>
            <a:ext cx="3575013" cy="3624142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A5D46049-013C-0ED0-D161-62CFF7FD6B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96616">
            <a:off x="9294338" y="1305302"/>
            <a:ext cx="2400555" cy="244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16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6142E30-295D-4B49-A8A7-3DE8C8DE5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527" y="1015405"/>
            <a:ext cx="5522424" cy="559831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CD508EA-1C19-4483-9103-BD6D3F591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5" y="788298"/>
            <a:ext cx="6085960" cy="189910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69DA3FB-D6AF-448F-8FE5-965F94C78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4" y="2836173"/>
            <a:ext cx="6202332" cy="189910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907139A-F0D8-4DCE-A136-DE4DC59F3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3" y="4810126"/>
            <a:ext cx="6085960" cy="189910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8F53801-832E-443A-8645-80C7EA4C5818}"/>
              </a:ext>
            </a:extLst>
          </p:cNvPr>
          <p:cNvSpPr txBox="1"/>
          <p:nvPr/>
        </p:nvSpPr>
        <p:spPr>
          <a:xfrm>
            <a:off x="1417979" y="1076573"/>
            <a:ext cx="4545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solidFill>
                  <a:srgbClr val="7030A0"/>
                </a:solidFill>
                <a:latin typeface="Montserrat" panose="00000500000000000000" pitchFamily="50" charset="0"/>
              </a:rPr>
              <a:t>La gestión del Gobierno Salvemos juntos a Cartagena paso de una planta de personal 5.845 en 2019, a 5914 en 2023</a:t>
            </a:r>
            <a:endParaRPr lang="es-CO" b="1" dirty="0">
              <a:solidFill>
                <a:srgbClr val="7030A0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E923E1C-0DD2-4373-8A84-2A187FD0D1E1}"/>
              </a:ext>
            </a:extLst>
          </p:cNvPr>
          <p:cNvSpPr txBox="1"/>
          <p:nvPr/>
        </p:nvSpPr>
        <p:spPr>
          <a:xfrm>
            <a:off x="0" y="90262"/>
            <a:ext cx="9721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solidFill>
                  <a:srgbClr val="00D74F"/>
                </a:solidFill>
                <a:latin typeface="Montserrat" panose="00000500000000000000"/>
              </a:rPr>
              <a:t>ADMINISTRACION DEL TALENTO HUMANO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2F88C44-4015-41E0-A285-7A8B215863E0}"/>
              </a:ext>
            </a:extLst>
          </p:cNvPr>
          <p:cNvSpPr txBox="1"/>
          <p:nvPr/>
        </p:nvSpPr>
        <p:spPr>
          <a:xfrm>
            <a:off x="1229380" y="3020653"/>
            <a:ext cx="49636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solidFill>
                  <a:srgbClr val="7030A0"/>
                </a:solidFill>
                <a:latin typeface="Montserrat" panose="00000500000000000000"/>
              </a:rPr>
              <a:t>Legalidad 2020-2023. Títulos inválidos de servidores públicos 28.</a:t>
            </a:r>
          </a:p>
          <a:p>
            <a:pPr algn="just"/>
            <a:r>
              <a:rPr lang="es-ES" b="1" dirty="0">
                <a:solidFill>
                  <a:srgbClr val="7030A0"/>
                </a:solidFill>
                <a:latin typeface="Montserrat" panose="00000500000000000000"/>
              </a:rPr>
              <a:t>Servidores públicos en presuntos hechos de acoso sexual 8.</a:t>
            </a:r>
          </a:p>
          <a:p>
            <a:pPr algn="just"/>
            <a:endParaRPr lang="es-CO" dirty="0">
              <a:solidFill>
                <a:prstClr val="black"/>
              </a:solidFill>
              <a:latin typeface="Montserrat 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584935B-3C84-4E2B-B823-5DADDE14F091}"/>
              </a:ext>
            </a:extLst>
          </p:cNvPr>
          <p:cNvSpPr txBox="1"/>
          <p:nvPr/>
        </p:nvSpPr>
        <p:spPr>
          <a:xfrm>
            <a:off x="1277872" y="5044042"/>
            <a:ext cx="4866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solidFill>
                  <a:srgbClr val="7030A0"/>
                </a:solidFill>
                <a:latin typeface="Montserrat "/>
              </a:rPr>
              <a:t>La Secretaria de Educación Distrital de Cartagena vinculo en el periodo 2020-2023 a 189 docentes en la plantas temporales financiadas con recursos propios y SGP</a:t>
            </a:r>
            <a:endParaRPr lang="es-CO" b="1" dirty="0">
              <a:solidFill>
                <a:srgbClr val="7030A0"/>
              </a:solidFill>
              <a:latin typeface="Montserrat Black" panose="00000A00000000000000" pitchFamily="50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7EAAB4A7-612D-4BA5-A491-CFF8058B16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17" y="1015405"/>
            <a:ext cx="1292662" cy="129266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D14F7A1-1B2D-4656-AE83-7D43D00C26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5" y="5113346"/>
            <a:ext cx="1163063" cy="116306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DEC519F-ED58-4E6F-924F-1D5E8C804D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3" y="3215136"/>
            <a:ext cx="1168937" cy="1100344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0A8D2E9-11C4-4E7F-99E2-F804BF4B6AC4}"/>
              </a:ext>
            </a:extLst>
          </p:cNvPr>
          <p:cNvSpPr txBox="1"/>
          <p:nvPr/>
        </p:nvSpPr>
        <p:spPr>
          <a:xfrm>
            <a:off x="6679096" y="5484410"/>
            <a:ext cx="5247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prstClr val="white"/>
                </a:solidFill>
              </a:rPr>
              <a:t>.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7EB2FDB0-113C-4540-99EA-96809C5140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0948"/>
            <a:ext cx="2887579" cy="110494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2C5B426-FEB2-605D-B18E-FE34BD0843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4160">
            <a:off x="7480205" y="1765920"/>
            <a:ext cx="3877059" cy="371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05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6906E16F-3B10-4316-BED7-428D09F27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1" y="2714625"/>
            <a:ext cx="6858000" cy="414337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17A2ED0-04A2-4AEC-B5AE-EDC84203C6F8}"/>
              </a:ext>
            </a:extLst>
          </p:cNvPr>
          <p:cNvSpPr txBox="1"/>
          <p:nvPr/>
        </p:nvSpPr>
        <p:spPr>
          <a:xfrm>
            <a:off x="425303" y="211383"/>
            <a:ext cx="1017535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00D74F"/>
                </a:solidFill>
                <a:latin typeface="Montserrat Black" panose="00000A00000000000000" pitchFamily="50" charset="0"/>
              </a:rPr>
              <a:t>ADMINISTRACION DEL TALENTO HUMANO</a:t>
            </a:r>
          </a:p>
          <a:p>
            <a:pPr algn="ctr"/>
            <a:r>
              <a:rPr lang="es-ES" sz="3200" b="1" dirty="0">
                <a:solidFill>
                  <a:srgbClr val="00D74F"/>
                </a:solidFill>
                <a:latin typeface="Montserrat Black" panose="00000A00000000000000" pitchFamily="50" charset="0"/>
              </a:rPr>
              <a:t>BIENESTAR SOCIAL 2020-2023</a:t>
            </a:r>
            <a:endParaRPr lang="es-CO" sz="3200" b="1" dirty="0">
              <a:solidFill>
                <a:srgbClr val="00D74F"/>
              </a:solidFill>
              <a:latin typeface="Montserrat Black" panose="00000A00000000000000" pitchFamily="50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63693E4-DDAE-445E-8E67-D551A0124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622" y="-30948"/>
            <a:ext cx="3451737" cy="110494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191131C-E474-4D1B-A5CF-C068676A3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755" y="1393549"/>
            <a:ext cx="6267450" cy="436245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47CA232-0BA1-4F5F-A049-6CE8BEB401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8349"/>
            <a:ext cx="6951311" cy="127440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2350CA5A-4589-4341-AC54-C9C9681AAF2F}"/>
              </a:ext>
            </a:extLst>
          </p:cNvPr>
          <p:cNvSpPr txBox="1"/>
          <p:nvPr/>
        </p:nvSpPr>
        <p:spPr>
          <a:xfrm>
            <a:off x="556591" y="1502032"/>
            <a:ext cx="5539409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prstClr val="white"/>
                </a:solidFill>
                <a:latin typeface="Montserrat Black" panose="00000A00000000000000" pitchFamily="50" charset="0"/>
              </a:rPr>
              <a:t>INVERSIÓN: $4.856.686.511,00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F24A730-3A17-4031-B505-60B7F3534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57" y="1981715"/>
            <a:ext cx="6162675" cy="866775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152A873-8383-415D-A127-BF4E838BFB31}"/>
              </a:ext>
            </a:extLst>
          </p:cNvPr>
          <p:cNvSpPr txBox="1"/>
          <p:nvPr/>
        </p:nvSpPr>
        <p:spPr>
          <a:xfrm>
            <a:off x="1070225" y="2294542"/>
            <a:ext cx="4240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>
                <a:solidFill>
                  <a:srgbClr val="552579"/>
                </a:solidFill>
                <a:latin typeface="Montserrat Black" panose="00000A00000000000000" pitchFamily="50" charset="0"/>
              </a:rPr>
              <a:t>POBLACIÓN BENEFICIADA: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3D220C3-0C7A-40A0-94A2-971227A24C29}"/>
              </a:ext>
            </a:extLst>
          </p:cNvPr>
          <p:cNvSpPr txBox="1"/>
          <p:nvPr/>
        </p:nvSpPr>
        <p:spPr>
          <a:xfrm>
            <a:off x="763038" y="2940922"/>
            <a:ext cx="531412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rgbClr val="002060"/>
                </a:solidFill>
                <a:latin typeface="Montserrat" panose="00000500000000000000" pitchFamily="50" charset="0"/>
              </a:rPr>
              <a:t>- </a:t>
            </a:r>
            <a:r>
              <a:rPr lang="es-ES" sz="1600" b="1" dirty="0">
                <a:solidFill>
                  <a:srgbClr val="7030A0"/>
                </a:solidFill>
                <a:latin typeface="Montserrat" panose="00000500000000000000" pitchFamily="50" charset="0"/>
              </a:rPr>
              <a:t>Docentes, directivos docentes y administrativos de las IEO del Distrito de Cartagena</a:t>
            </a:r>
          </a:p>
          <a:p>
            <a:pPr algn="just"/>
            <a:endParaRPr lang="es-ES" sz="1600" b="1" dirty="0">
              <a:solidFill>
                <a:srgbClr val="7030A0"/>
              </a:solidFill>
              <a:latin typeface="Montserrat" panose="00000500000000000000" pitchFamily="50" charset="0"/>
            </a:endParaRPr>
          </a:p>
          <a:p>
            <a:pPr algn="just"/>
            <a:r>
              <a:rPr lang="es-ES" sz="1600" b="1" dirty="0">
                <a:solidFill>
                  <a:srgbClr val="7030A0"/>
                </a:solidFill>
                <a:latin typeface="Montserrat" panose="00000500000000000000" pitchFamily="50" charset="0"/>
              </a:rPr>
              <a:t>- Juegos deportivos y encuentro folclórico y cultural del Magisterio, Fase Distrital, Departamental, Regional y Nacional Mompox, Magangué, Medellín, Melgar.</a:t>
            </a:r>
          </a:p>
          <a:p>
            <a:pPr algn="just"/>
            <a:endParaRPr lang="es-ES" sz="1600" b="1" dirty="0">
              <a:solidFill>
                <a:srgbClr val="7030A0"/>
              </a:solidFill>
              <a:latin typeface="Montserrat" panose="00000500000000000000" pitchFamily="50" charset="0"/>
            </a:endParaRPr>
          </a:p>
          <a:p>
            <a:pPr algn="just"/>
            <a:r>
              <a:rPr lang="es-ES" sz="1600" b="1" dirty="0">
                <a:solidFill>
                  <a:srgbClr val="7030A0"/>
                </a:solidFill>
                <a:latin typeface="Montserrat" panose="00000500000000000000" pitchFamily="50" charset="0"/>
              </a:rPr>
              <a:t>-Auxilios Educativos, Encuentro Administrativos, día del docente y directivo docente 2023. </a:t>
            </a:r>
            <a:endParaRPr lang="es-CO" sz="1600" b="1" dirty="0">
              <a:solidFill>
                <a:srgbClr val="7030A0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01F81E3-A914-6289-4B2C-E8B7B31047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8038" y="2123268"/>
            <a:ext cx="4984289" cy="304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49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3E923E1C-0DD2-4373-8A84-2A187FD0D1E1}"/>
              </a:ext>
            </a:extLst>
          </p:cNvPr>
          <p:cNvSpPr txBox="1"/>
          <p:nvPr/>
        </p:nvSpPr>
        <p:spPr>
          <a:xfrm>
            <a:off x="765545" y="102757"/>
            <a:ext cx="9384138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O" sz="2000" dirty="0">
                <a:solidFill>
                  <a:srgbClr val="00D74F"/>
                </a:solidFill>
                <a:latin typeface="Montserrat Black"/>
              </a:rPr>
              <a:t>SALVEMOS JUNTOS A CARTAGENA </a:t>
            </a:r>
          </a:p>
          <a:p>
            <a:pPr algn="ctr"/>
            <a:r>
              <a:rPr lang="es-CO" sz="2000" dirty="0">
                <a:solidFill>
                  <a:srgbClr val="00D74F"/>
                </a:solidFill>
                <a:latin typeface="Montserrat Black"/>
              </a:rPr>
              <a:t>PILAR INCLUYENTE  </a:t>
            </a:r>
          </a:p>
          <a:p>
            <a:pPr algn="ctr"/>
            <a:r>
              <a:rPr lang="es-CO" sz="2000" dirty="0">
                <a:solidFill>
                  <a:srgbClr val="00D74F"/>
                </a:solidFill>
                <a:latin typeface="Montserrat Black"/>
              </a:rPr>
              <a:t>LINEA ESTRATEGICA CULTURA DE LA FORMACION</a:t>
            </a:r>
          </a:p>
          <a:p>
            <a:pPr algn="ctr"/>
            <a:r>
              <a:rPr lang="es-CO" sz="2400" dirty="0">
                <a:solidFill>
                  <a:srgbClr val="00D74F"/>
                </a:solidFill>
                <a:latin typeface="Montserrat Black"/>
              </a:rPr>
              <a:t>DIRECCION ADMINISTRATIVA Y FINANCIERA</a:t>
            </a:r>
            <a:endParaRPr lang="es-CO" sz="2400" dirty="0">
              <a:solidFill>
                <a:srgbClr val="00D74F"/>
              </a:solidFill>
              <a:latin typeface="Montserrat Black" panose="00000A00000000000000" pitchFamily="50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7EB2FDB0-113C-4540-99EA-96809C514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622" y="-30948"/>
            <a:ext cx="3451737" cy="110494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907139A-F0D8-4DCE-A136-DE4DC59F3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79" y="1073999"/>
            <a:ext cx="12014321" cy="637351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B16B629-2BC7-F8B1-4177-0AC343F8809D}"/>
              </a:ext>
            </a:extLst>
          </p:cNvPr>
          <p:cNvSpPr txBox="1"/>
          <p:nvPr/>
        </p:nvSpPr>
        <p:spPr>
          <a:xfrm>
            <a:off x="573851" y="2753826"/>
            <a:ext cx="728133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s-ES" sz="16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79C36CC-A8AC-FA40-0D0E-5F643B99563C}"/>
              </a:ext>
            </a:extLst>
          </p:cNvPr>
          <p:cNvSpPr txBox="1"/>
          <p:nvPr/>
        </p:nvSpPr>
        <p:spPr>
          <a:xfrm>
            <a:off x="600300" y="5535369"/>
            <a:ext cx="720784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4EEB94E-85B3-5DDD-2A1D-416748FC2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417" y="1883253"/>
            <a:ext cx="9372600" cy="1471747"/>
          </a:xfrm>
          <a:prstGeom prst="rect">
            <a:avLst/>
          </a:prstGeom>
        </p:spPr>
      </p:pic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309E2E75-75CE-4307-CB67-D18EA30238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2249092"/>
              </p:ext>
            </p:extLst>
          </p:nvPr>
        </p:nvGraphicFramePr>
        <p:xfrm>
          <a:off x="2738367" y="3503000"/>
          <a:ext cx="7124700" cy="2538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92122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6142E30-295D-4B49-A8A7-3DE8C8DE5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232" y="862219"/>
            <a:ext cx="4491269" cy="45529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CD508EA-1C19-4483-9103-BD6D3F591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5" y="837005"/>
            <a:ext cx="8249661" cy="1691152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E923E1C-0DD2-4373-8A84-2A187FD0D1E1}"/>
              </a:ext>
            </a:extLst>
          </p:cNvPr>
          <p:cNvSpPr txBox="1"/>
          <p:nvPr/>
        </p:nvSpPr>
        <p:spPr>
          <a:xfrm>
            <a:off x="1747675" y="163740"/>
            <a:ext cx="790001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3600" b="1" dirty="0">
                <a:solidFill>
                  <a:srgbClr val="00D74F"/>
                </a:solidFill>
                <a:latin typeface="Montserrat"/>
              </a:rPr>
              <a:t>ATENCION AL CIUDADANO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0A8D2E9-11C4-4E7F-99E2-F804BF4B6AC4}"/>
              </a:ext>
            </a:extLst>
          </p:cNvPr>
          <p:cNvSpPr txBox="1"/>
          <p:nvPr/>
        </p:nvSpPr>
        <p:spPr>
          <a:xfrm rot="543438">
            <a:off x="7548351" y="4782121"/>
            <a:ext cx="4212198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TRANSPARENCIA Y </a:t>
            </a:r>
            <a:endParaRPr lang="es-ES" dirty="0">
              <a:solidFill>
                <a:prstClr val="white"/>
              </a:solidFill>
            </a:endParaRPr>
          </a:p>
          <a:p>
            <a:pPr algn="ctr"/>
            <a:r>
              <a:rPr lang="es-E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ACCESO A LA INFORMACION</a:t>
            </a:r>
            <a:endParaRPr lang="es-ES" dirty="0">
              <a:solidFill>
                <a:prstClr val="white"/>
              </a:solidFill>
            </a:endParaRPr>
          </a:p>
          <a:p>
            <a:pPr algn="ctr"/>
            <a:r>
              <a:rPr lang="es-ES" sz="1200" dirty="0">
                <a:solidFill>
                  <a:prstClr val="white"/>
                </a:solidFill>
              </a:rPr>
              <a:t>De acuerdo a la Ley 1712 de 2014 y</a:t>
            </a:r>
            <a:endParaRPr lang="es-CO" sz="1200" dirty="0">
              <a:solidFill>
                <a:prstClr val="white"/>
              </a:solidFill>
            </a:endParaRPr>
          </a:p>
          <a:p>
            <a:pPr algn="ctr"/>
            <a:r>
              <a:rPr lang="es-ES" sz="1200" dirty="0">
                <a:solidFill>
                  <a:prstClr val="white"/>
                </a:solidFill>
              </a:rPr>
              <a:t> a la Resolución 1519 de 2020, MinTIC</a:t>
            </a:r>
            <a:endParaRPr lang="es-CO" sz="1200" dirty="0">
              <a:solidFill>
                <a:prstClr val="white"/>
              </a:solidFill>
              <a:cs typeface="Calibri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7EB2FDB0-113C-4540-99EA-96809C5140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622" y="-30948"/>
            <a:ext cx="3451737" cy="1104947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5"/>
          <a:srcRect l="4895" t="13457" r="5532" b="12370"/>
          <a:stretch/>
        </p:blipFill>
        <p:spPr>
          <a:xfrm rot="619745">
            <a:off x="8323535" y="1518500"/>
            <a:ext cx="3156031" cy="2954822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6"/>
          <a:srcRect l="5103" t="13324" r="6689" b="28846"/>
          <a:stretch/>
        </p:blipFill>
        <p:spPr>
          <a:xfrm rot="636360">
            <a:off x="9311554" y="3225674"/>
            <a:ext cx="2080699" cy="649276"/>
          </a:xfrm>
          <a:prstGeom prst="rect">
            <a:avLst/>
          </a:prstGeom>
        </p:spPr>
      </p:pic>
      <p:cxnSp>
        <p:nvCxnSpPr>
          <p:cNvPr id="29" name="Conector recto de flecha 28"/>
          <p:cNvCxnSpPr/>
          <p:nvPr/>
        </p:nvCxnSpPr>
        <p:spPr>
          <a:xfrm>
            <a:off x="8810077" y="3186481"/>
            <a:ext cx="412460" cy="10017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76014786-0BB4-DCEE-0BC1-A8F67081131C}"/>
              </a:ext>
            </a:extLst>
          </p:cNvPr>
          <p:cNvSpPr txBox="1"/>
          <p:nvPr/>
        </p:nvSpPr>
        <p:spPr>
          <a:xfrm>
            <a:off x="1041557" y="1035740"/>
            <a:ext cx="676658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b="1" dirty="0">
                <a:solidFill>
                  <a:srgbClr val="7030A0"/>
                </a:solidFill>
                <a:cs typeface="Calibri"/>
              </a:rPr>
              <a:t>La SED al iniciar este cuatrienio encontró una oportunidad de respuesta de sus requerimientos y trámites en promedio del 70.18% y durante esto 4 años de gestión se ha logrado estar entre el 85% y el 90% en la oportuna atención de las necesidades de los usuarios.</a:t>
            </a:r>
            <a:endParaRPr lang="es-ES" b="1" dirty="0">
              <a:solidFill>
                <a:srgbClr val="7030A0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907139A-F0D8-4DCE-A136-DE4DC59F3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" y="2475149"/>
            <a:ext cx="8249660" cy="303305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B16B629-2BC7-F8B1-4177-0AC343F8809D}"/>
              </a:ext>
            </a:extLst>
          </p:cNvPr>
          <p:cNvSpPr txBox="1"/>
          <p:nvPr/>
        </p:nvSpPr>
        <p:spPr>
          <a:xfrm>
            <a:off x="927872" y="2692987"/>
            <a:ext cx="6813624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1600" b="1" dirty="0">
                <a:solidFill>
                  <a:srgbClr val="7030A0"/>
                </a:solidFill>
                <a:cs typeface="Calibri"/>
              </a:rPr>
              <a:t>En el tema de racionalización de trámites, para el año 2020 eran totalmente presenciales, para el año 2022 se lograron 4 trámites virtuales y para 2023  se cuenta con 18 trámites y servicios totalmente virtuales a través de la plataforma Humano en línea y SAC, logrando disminución de requisitos, tiempo, traslados de los usuarios, pérdida de documentos, sin intermediarios y totalmente gratuitos. </a:t>
            </a:r>
          </a:p>
          <a:p>
            <a:pPr algn="just"/>
            <a:r>
              <a:rPr lang="es-ES" sz="1600" b="1" dirty="0">
                <a:solidFill>
                  <a:srgbClr val="7030A0"/>
                </a:solidFill>
                <a:cs typeface="Calibri"/>
              </a:rPr>
              <a:t>Atención presencial 96%.             Virtualidad 80% y presencialidad 20%</a:t>
            </a:r>
          </a:p>
          <a:p>
            <a:pPr algn="just"/>
            <a:r>
              <a:rPr lang="es-ES" sz="1600" b="1" dirty="0">
                <a:solidFill>
                  <a:srgbClr val="7030A0"/>
                </a:solidFill>
                <a:cs typeface="Calibri"/>
              </a:rPr>
              <a:t>Sistema atención al ciudadano – SAC y otros sistemas son confiables, seguros, oportunos, accesibles y pueden realizar seguimiento a sus requerimientos.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DFC38151-DA59-2900-4B12-B26B1E8DED2B}"/>
              </a:ext>
            </a:extLst>
          </p:cNvPr>
          <p:cNvGrpSpPr/>
          <p:nvPr/>
        </p:nvGrpSpPr>
        <p:grpSpPr>
          <a:xfrm>
            <a:off x="-50052" y="5258485"/>
            <a:ext cx="8296698" cy="1597079"/>
            <a:chOff x="7504096" y="5192634"/>
            <a:chExt cx="7760477" cy="1963966"/>
          </a:xfrm>
        </p:grpSpPr>
        <p:pic>
          <p:nvPicPr>
            <p:cNvPr id="4" name="Imagen 3" descr="Forma&#10;&#10;Descripción generada automáticamente">
              <a:extLst>
                <a:ext uri="{FF2B5EF4-FFF2-40B4-BE49-F238E27FC236}">
                  <a16:creationId xmlns:a16="http://schemas.microsoft.com/office/drawing/2014/main" id="{977EBD96-E68E-5091-E884-272D6532F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096" y="5192634"/>
              <a:ext cx="7760477" cy="1963966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E79C36CC-A8AC-FA40-0D0E-5F643B99563C}"/>
                </a:ext>
              </a:extLst>
            </p:cNvPr>
            <p:cNvSpPr txBox="1"/>
            <p:nvPr/>
          </p:nvSpPr>
          <p:spPr>
            <a:xfrm>
              <a:off x="8491817" y="5328131"/>
              <a:ext cx="6362593" cy="147607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just"/>
              <a:r>
                <a:rPr lang="es-ES" b="1" dirty="0">
                  <a:solidFill>
                    <a:srgbClr val="7030A0"/>
                  </a:solidFill>
                  <a:cs typeface="Calibri"/>
                </a:rPr>
                <a:t>La medición de la satisfacción de los usuarios en los procesos misionales Calidad, Cobertura e Inspección y Vigilancia durante este cuatrienio se ha logrado alcanzar en promedio del 93% y de otros grupos de valor del 90%</a:t>
              </a:r>
              <a:endParaRPr lang="es-ES" b="1" dirty="0">
                <a:solidFill>
                  <a:srgbClr val="7030A0"/>
                </a:solidFill>
              </a:endParaRPr>
            </a:p>
          </p:txBody>
        </p:sp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569" y="1141638"/>
            <a:ext cx="783989" cy="77988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030" y="3330119"/>
            <a:ext cx="872528" cy="86795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896" y="5508200"/>
            <a:ext cx="930795" cy="92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43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n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283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>
            <a:extLst>
              <a:ext uri="{FF2B5EF4-FFF2-40B4-BE49-F238E27FC236}">
                <a16:creationId xmlns:a16="http://schemas.microsoft.com/office/drawing/2014/main" id="{7EB2FDB0-113C-4540-99EA-96809C514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622" y="-30948"/>
            <a:ext cx="3451737" cy="110494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907139A-F0D8-4DCE-A136-DE4DC59F3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2014321" cy="628384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B16B629-2BC7-F8B1-4177-0AC343F8809D}"/>
              </a:ext>
            </a:extLst>
          </p:cNvPr>
          <p:cNvSpPr txBox="1"/>
          <p:nvPr/>
        </p:nvSpPr>
        <p:spPr>
          <a:xfrm>
            <a:off x="573851" y="2753826"/>
            <a:ext cx="728133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s-ES" sz="16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79C36CC-A8AC-FA40-0D0E-5F643B99563C}"/>
              </a:ext>
            </a:extLst>
          </p:cNvPr>
          <p:cNvSpPr txBox="1"/>
          <p:nvPr/>
        </p:nvSpPr>
        <p:spPr>
          <a:xfrm>
            <a:off x="600300" y="5535369"/>
            <a:ext cx="720784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5382" y="0"/>
            <a:ext cx="7803556" cy="1371719"/>
          </a:xfrm>
          <a:prstGeom prst="rect">
            <a:avLst/>
          </a:prstGeom>
        </p:spPr>
      </p:pic>
      <p:graphicFrame>
        <p:nvGraphicFramePr>
          <p:cNvPr id="7" name="Objeto 6"/>
          <p:cNvGraphicFramePr>
            <a:graphicFrameLocks noChangeAspect="1"/>
          </p:cNvGraphicFramePr>
          <p:nvPr/>
        </p:nvGraphicFramePr>
        <p:xfrm>
          <a:off x="1876688" y="1503716"/>
          <a:ext cx="8260943" cy="4681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oja de cálculo" r:id="rId5" imgW="9915457" imgH="5619895" progId="Excel.Sheet.12">
                  <p:embed/>
                </p:oleObj>
              </mc:Choice>
              <mc:Fallback>
                <p:oleObj name="Hoja de cálculo" r:id="rId5" imgW="9915457" imgH="5619895" progId="Excel.Sheet.12">
                  <p:embed/>
                  <p:pic>
                    <p:nvPicPr>
                      <p:cNvPr id="7" name="Objeto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76688" y="1503716"/>
                        <a:ext cx="8260943" cy="46819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3751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3E923E1C-0DD2-4373-8A84-2A187FD0D1E1}"/>
              </a:ext>
            </a:extLst>
          </p:cNvPr>
          <p:cNvSpPr txBox="1"/>
          <p:nvPr/>
        </p:nvSpPr>
        <p:spPr>
          <a:xfrm>
            <a:off x="765545" y="102757"/>
            <a:ext cx="938413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O" sz="2400" dirty="0">
                <a:solidFill>
                  <a:srgbClr val="00D74F"/>
                </a:solidFill>
                <a:latin typeface="Montserrat Black"/>
              </a:rPr>
              <a:t>SALVEMOS JUNTOS A CARTAGENA </a:t>
            </a:r>
          </a:p>
          <a:p>
            <a:pPr algn="ctr"/>
            <a:r>
              <a:rPr lang="es-CO" sz="2400" dirty="0">
                <a:solidFill>
                  <a:srgbClr val="00D74F"/>
                </a:solidFill>
                <a:latin typeface="Montserrat Black"/>
              </a:rPr>
              <a:t>PILAR INCLUYENTE  </a:t>
            </a:r>
          </a:p>
          <a:p>
            <a:pPr algn="ctr"/>
            <a:r>
              <a:rPr lang="es-CO" sz="2400" dirty="0">
                <a:solidFill>
                  <a:srgbClr val="00D74F"/>
                </a:solidFill>
                <a:latin typeface="Montserrat Black"/>
              </a:rPr>
              <a:t>LINEA ESTRATEGICA CULTURA DE LA FORMACION</a:t>
            </a:r>
            <a:endParaRPr lang="es-CO" sz="2400" dirty="0">
              <a:solidFill>
                <a:srgbClr val="00D74F"/>
              </a:solidFill>
              <a:latin typeface="Montserrat Black" panose="00000A00000000000000" pitchFamily="50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7EB2FDB0-113C-4540-99EA-96809C514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622" y="-30948"/>
            <a:ext cx="3451737" cy="110494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907139A-F0D8-4DCE-A136-DE4DC59F3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7018"/>
            <a:ext cx="12014321" cy="637351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B16B629-2BC7-F8B1-4177-0AC343F8809D}"/>
              </a:ext>
            </a:extLst>
          </p:cNvPr>
          <p:cNvSpPr txBox="1"/>
          <p:nvPr/>
        </p:nvSpPr>
        <p:spPr>
          <a:xfrm>
            <a:off x="573851" y="2753826"/>
            <a:ext cx="728133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s-ES" sz="16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79C36CC-A8AC-FA40-0D0E-5F643B99563C}"/>
              </a:ext>
            </a:extLst>
          </p:cNvPr>
          <p:cNvSpPr txBox="1"/>
          <p:nvPr/>
        </p:nvSpPr>
        <p:spPr>
          <a:xfrm>
            <a:off x="600300" y="5535369"/>
            <a:ext cx="720784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s-ES" dirty="0">
              <a:solidFill>
                <a:prstClr val="black"/>
              </a:solidFill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/>
        </p:nvGraphicFramePr>
        <p:xfrm>
          <a:off x="1740049" y="1578589"/>
          <a:ext cx="8775699" cy="2380164"/>
        </p:xfrm>
        <a:graphic>
          <a:graphicData uri="http://schemas.openxmlformats.org/drawingml/2006/table">
            <a:tbl>
              <a:tblPr/>
              <a:tblGrid>
                <a:gridCol w="54336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1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8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71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48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5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PROGRAMAS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AVANCE PROGRAMA 2020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AVANCE PROGRAMA 2021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AVANCE PROGRAMA 2022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AVANCE PROGRAMA A JUN 30- 2023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1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ACOGIDA "ATENCIÓN A POBLACIONES Y ESTRATEGIAS DE ACCESO Y PERMANENCIA”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1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EDUCACION PARA TRANSFORMAR "EDUCACION MEDIA TECNICA Y SUPERIOR"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1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DESARROLLO DE POTENCIALIDADES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1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FORMANDO CON AMOR "GENIO SINGULAR"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44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MOVILIZACIÓN EDUCATIVA "POR UNA GESTIÓN EDUCATIVA TRANSPARENTE, PARTICIPATIVA Y EFICIENTE”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1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PARTICIPACIÓN DEMOCRACIA Y AUTONOMÍA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11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SABIDURÍA DE LA PRIMERA INFANCIA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11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EDUCACION MEDIADA A TRAVES DE TECNOLOGIAS DE INFORMACIÓN Y LAS COMUNICACIONES TOC¨S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972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AVANCE PLAN DE DESARROLLO AL CUATRIENIO      </a:t>
                      </a:r>
                      <a:r>
                        <a:rPr lang="es-CO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 81,61%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DIFERENCIA AL CUATRIENIO          </a:t>
                      </a:r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CO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 18,39%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9" name="Gráfico 8"/>
          <p:cNvGraphicFramePr>
            <a:graphicFrameLocks/>
          </p:cNvGraphicFramePr>
          <p:nvPr/>
        </p:nvGraphicFramePr>
        <p:xfrm>
          <a:off x="1740049" y="4123999"/>
          <a:ext cx="8775699" cy="2112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81809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6906E16F-3B10-4316-BED7-428D09F27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6314"/>
            <a:ext cx="6858000" cy="414337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17A2ED0-04A2-4AEC-B5AE-EDC84203C6F8}"/>
              </a:ext>
            </a:extLst>
          </p:cNvPr>
          <p:cNvSpPr txBox="1"/>
          <p:nvPr/>
        </p:nvSpPr>
        <p:spPr>
          <a:xfrm>
            <a:off x="2951823" y="154333"/>
            <a:ext cx="6032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000" b="1" dirty="0">
                <a:solidFill>
                  <a:srgbClr val="00D74F"/>
                </a:solidFill>
                <a:latin typeface="Montserrat Black" panose="00000A00000000000000" pitchFamily="50" charset="0"/>
              </a:rPr>
              <a:t>COBERTURA EDUCATIVA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63693E4-DDAE-445E-8E67-D551A0124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622" y="-30948"/>
            <a:ext cx="3451737" cy="110494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191131C-E474-4D1B-A5CF-C068676A3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179" y="1149333"/>
            <a:ext cx="6267450" cy="546445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47CA232-0BA1-4F5F-A049-6CE8BEB401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3" y="937553"/>
            <a:ext cx="6951311" cy="127440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2350CA5A-4589-4341-AC54-C9C9681AAF2F}"/>
              </a:ext>
            </a:extLst>
          </p:cNvPr>
          <p:cNvSpPr txBox="1"/>
          <p:nvPr/>
        </p:nvSpPr>
        <p:spPr>
          <a:xfrm>
            <a:off x="361535" y="1387541"/>
            <a:ext cx="6122506" cy="8925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chemeClr val="bg1"/>
                </a:solidFill>
                <a:latin typeface="Montserrat Black" panose="00000A00000000000000" pitchFamily="50" charset="0"/>
              </a:rPr>
              <a:t>INVERSIÓN: $159.121.561.436,79</a:t>
            </a:r>
          </a:p>
          <a:p>
            <a:endParaRPr lang="es-CO" sz="2800" dirty="0">
              <a:solidFill>
                <a:schemeClr val="bg1"/>
              </a:solidFill>
              <a:latin typeface="Montserrat Black" panose="00000A00000000000000" pitchFamily="50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F24A730-3A17-4031-B505-60B7F3534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97" y="1985690"/>
            <a:ext cx="6162675" cy="866775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152A873-8383-415D-A127-BF4E838BFB31}"/>
              </a:ext>
            </a:extLst>
          </p:cNvPr>
          <p:cNvSpPr txBox="1"/>
          <p:nvPr/>
        </p:nvSpPr>
        <p:spPr>
          <a:xfrm>
            <a:off x="980058" y="2263589"/>
            <a:ext cx="4240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>
                <a:solidFill>
                  <a:srgbClr val="552579"/>
                </a:solidFill>
                <a:latin typeface="Montserrat Black" panose="00000A00000000000000" pitchFamily="50" charset="0"/>
              </a:rPr>
              <a:t>POBLACIÓN BENEFICIADA: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3D220C3-0C7A-40A0-94A2-971227A24C29}"/>
              </a:ext>
            </a:extLst>
          </p:cNvPr>
          <p:cNvSpPr txBox="1"/>
          <p:nvPr/>
        </p:nvSpPr>
        <p:spPr>
          <a:xfrm>
            <a:off x="590550" y="3193534"/>
            <a:ext cx="5545205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002060"/>
                </a:solidFill>
                <a:latin typeface="Montserrat" panose="00000500000000000000" pitchFamily="50" charset="0"/>
              </a:rPr>
              <a:t>- </a:t>
            </a:r>
            <a:r>
              <a:rPr lang="es-ES" b="1" dirty="0">
                <a:solidFill>
                  <a:srgbClr val="7030A0"/>
                </a:solidFill>
                <a:latin typeface="Montserrat" panose="00000500000000000000" pitchFamily="50" charset="0"/>
              </a:rPr>
              <a:t>237.070 estudiantes matriculados en el sistema educativo distrital a corte de 30 de junio de 2023 (77% atenidos con recursos públicos).</a:t>
            </a:r>
          </a:p>
          <a:p>
            <a:endParaRPr lang="es-ES" b="1" dirty="0">
              <a:solidFill>
                <a:srgbClr val="7030A0"/>
              </a:solidFill>
              <a:latin typeface="Montserrat" panose="00000500000000000000" pitchFamily="50" charset="0"/>
            </a:endParaRPr>
          </a:p>
          <a:p>
            <a:r>
              <a:rPr lang="es-ES" b="1" dirty="0">
                <a:solidFill>
                  <a:srgbClr val="7030A0"/>
                </a:solidFill>
                <a:latin typeface="Montserrat" panose="00000500000000000000" pitchFamily="50" charset="0"/>
              </a:rPr>
              <a:t>-359 establecimientos educativos de los cuales 106 son de carácter oficial.</a:t>
            </a:r>
          </a:p>
          <a:p>
            <a:endParaRPr lang="es-ES" b="1" dirty="0">
              <a:solidFill>
                <a:srgbClr val="7030A0"/>
              </a:solidFill>
              <a:latin typeface="Montserrat" panose="00000500000000000000" pitchFamily="50" charset="0"/>
            </a:endParaRPr>
          </a:p>
          <a:p>
            <a:r>
              <a:rPr lang="es-ES" b="1" dirty="0">
                <a:solidFill>
                  <a:srgbClr val="7030A0"/>
                </a:solidFill>
                <a:latin typeface="Montserrat" panose="00000500000000000000" pitchFamily="50" charset="0"/>
              </a:rPr>
              <a:t>- 96% de matrícula oficial consolidada.</a:t>
            </a:r>
          </a:p>
          <a:p>
            <a:endParaRPr lang="es-ES" b="1" dirty="0">
              <a:solidFill>
                <a:srgbClr val="7030A0"/>
              </a:solidFill>
              <a:latin typeface="Montserrat" panose="00000500000000000000" pitchFamily="50" charset="0"/>
            </a:endParaRPr>
          </a:p>
          <a:p>
            <a:r>
              <a:rPr lang="es-ES" b="1" dirty="0">
                <a:solidFill>
                  <a:srgbClr val="7030A0"/>
                </a:solidFill>
                <a:latin typeface="Montserrat" panose="00000500000000000000" pitchFamily="50" charset="0"/>
              </a:rPr>
              <a:t>- 92% de recursos comprometidos</a:t>
            </a:r>
            <a:r>
              <a:rPr lang="es-ES" sz="2000" dirty="0">
                <a:solidFill>
                  <a:srgbClr val="002060"/>
                </a:solidFill>
                <a:latin typeface="Montserrat" panose="00000500000000000000" pitchFamily="50" charset="0"/>
              </a:rPr>
              <a:t>.</a:t>
            </a:r>
          </a:p>
        </p:txBody>
      </p:sp>
      <p:pic>
        <p:nvPicPr>
          <p:cNvPr id="7" name="Imagen 6" descr="Grupo de personas sonriendo&#10;&#10;Descripción generada automáticamente">
            <a:extLst>
              <a:ext uri="{FF2B5EF4-FFF2-40B4-BE49-F238E27FC236}">
                <a16:creationId xmlns:a16="http://schemas.microsoft.com/office/drawing/2014/main" id="{865C3AF1-8412-0595-3AE8-B35A5D5015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3263">
            <a:off x="7556829" y="2069483"/>
            <a:ext cx="3624150" cy="36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96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6142E30-295D-4B49-A8A7-3DE8C8DE5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3" y="905551"/>
            <a:ext cx="5703765" cy="578214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CD508EA-1C19-4483-9103-BD6D3F591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5" y="788297"/>
            <a:ext cx="6085960" cy="199401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69DA3FB-D6AF-448F-8FE5-965F94C78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4" y="2645048"/>
            <a:ext cx="6085960" cy="231063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907139A-F0D8-4DCE-A136-DE4DC59F3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3" y="4942859"/>
            <a:ext cx="6085960" cy="189910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8F53801-832E-443A-8645-80C7EA4C5818}"/>
              </a:ext>
            </a:extLst>
          </p:cNvPr>
          <p:cNvSpPr txBox="1"/>
          <p:nvPr/>
        </p:nvSpPr>
        <p:spPr>
          <a:xfrm>
            <a:off x="1305884" y="1026521"/>
            <a:ext cx="4918007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>
                <a:solidFill>
                  <a:srgbClr val="7030A0"/>
                </a:solidFill>
                <a:latin typeface="Montserrat" panose="00000500000000000000"/>
              </a:rPr>
              <a:t>Diversificamos la oferta educativa </a:t>
            </a:r>
            <a:r>
              <a:rPr lang="es-ES" sz="195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/>
              </a:rPr>
              <a:t>del Sistema de Educación preescolar, Básica y Media del Distrito.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E923E1C-0DD2-4373-8A84-2A187FD0D1E1}"/>
              </a:ext>
            </a:extLst>
          </p:cNvPr>
          <p:cNvSpPr txBox="1"/>
          <p:nvPr/>
        </p:nvSpPr>
        <p:spPr>
          <a:xfrm>
            <a:off x="2536646" y="170302"/>
            <a:ext cx="6032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000" b="1" dirty="0">
                <a:solidFill>
                  <a:srgbClr val="00D74F"/>
                </a:solidFill>
                <a:latin typeface="Montserrat Black" panose="00000A00000000000000" pitchFamily="50" charset="0"/>
              </a:rPr>
              <a:t>COBERTURA EDUCATIVA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2F88C44-4015-41E0-A285-7A8B215863E0}"/>
              </a:ext>
            </a:extLst>
          </p:cNvPr>
          <p:cNvSpPr txBox="1"/>
          <p:nvPr/>
        </p:nvSpPr>
        <p:spPr>
          <a:xfrm>
            <a:off x="1129033" y="2874553"/>
            <a:ext cx="50550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solidFill>
                  <a:srgbClr val="7030A0"/>
                </a:solidFill>
                <a:latin typeface="Montserrat" panose="00000500000000000000"/>
              </a:rPr>
              <a:t>Llegamos a 104.872 estudiantes con estrategias de permanencia escolar (Alimentación, transporte, uniformes, kits escolares y jornada escolar complementaria).</a:t>
            </a:r>
            <a:endParaRPr lang="es-CO" b="1" dirty="0">
              <a:solidFill>
                <a:srgbClr val="7030A0"/>
              </a:solidFill>
              <a:latin typeface="Montserrat" panose="0000050000000000000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584935B-3C84-4E2B-B823-5DADDE14F091}"/>
              </a:ext>
            </a:extLst>
          </p:cNvPr>
          <p:cNvSpPr txBox="1"/>
          <p:nvPr/>
        </p:nvSpPr>
        <p:spPr>
          <a:xfrm>
            <a:off x="1223246" y="5340471"/>
            <a:ext cx="4866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>
                <a:solidFill>
                  <a:srgbClr val="7030A0"/>
                </a:solidFill>
                <a:latin typeface="Montserrat" panose="00000500000000000000"/>
              </a:rPr>
              <a:t>Garantizamos la continuidad sin interrupción en la entrega de complementos nutricionales.</a:t>
            </a:r>
            <a:endParaRPr lang="es-CO" b="1" dirty="0">
              <a:solidFill>
                <a:srgbClr val="7030A0"/>
              </a:solidFill>
              <a:latin typeface="Montserrat" panose="0000050000000000000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7EAAB4A7-612D-4BA5-A491-CFF8058B16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17" y="1015405"/>
            <a:ext cx="1292662" cy="129266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D14F7A1-1B2D-4656-AE83-7D43D00C26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5" y="5246079"/>
            <a:ext cx="1163063" cy="116306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DEC519F-ED58-4E6F-924F-1D5E8C804D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3" y="3215136"/>
            <a:ext cx="1168937" cy="1100344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7EB2FDB0-113C-4540-99EA-96809C5140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622" y="-30948"/>
            <a:ext cx="3451737" cy="1104947"/>
          </a:xfrm>
          <a:prstGeom prst="rect">
            <a:avLst/>
          </a:prstGeom>
        </p:spPr>
      </p:pic>
      <p:pic>
        <p:nvPicPr>
          <p:cNvPr id="3" name="Imagen 2" descr="Un grupo de personas en un evento&#10;&#10;Descripción generada automáticamente con confianza media">
            <a:extLst>
              <a:ext uri="{FF2B5EF4-FFF2-40B4-BE49-F238E27FC236}">
                <a16:creationId xmlns:a16="http://schemas.microsoft.com/office/drawing/2014/main" id="{2D80212F-ED63-9BA9-0536-E87FC46036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4820">
            <a:off x="7263533" y="1769102"/>
            <a:ext cx="3900035" cy="390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24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6906E16F-3B10-4316-BED7-428D09F27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50" y="2950162"/>
            <a:ext cx="6592186" cy="398277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17A2ED0-04A2-4AEC-B5AE-EDC84203C6F8}"/>
              </a:ext>
            </a:extLst>
          </p:cNvPr>
          <p:cNvSpPr txBox="1"/>
          <p:nvPr/>
        </p:nvSpPr>
        <p:spPr>
          <a:xfrm>
            <a:off x="476518" y="154333"/>
            <a:ext cx="95881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00D74F"/>
                </a:solidFill>
                <a:latin typeface="Montserrat Black" panose="00000A00000000000000" pitchFamily="50" charset="0"/>
              </a:rPr>
              <a:t>FORTALECIMIENTO DE LAS AMBIENTES ESCOLARES DE LAS IEO DE CARTAGENA DE INDIAS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63693E4-DDAE-445E-8E67-D551A0124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622" y="-30948"/>
            <a:ext cx="3451737" cy="110494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191131C-E474-4D1B-A5CF-C068676A3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243" y="1393549"/>
            <a:ext cx="5915962" cy="436245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F24A730-3A17-4031-B505-60B7F35345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11" y="2056948"/>
            <a:ext cx="6162675" cy="866775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152A873-8383-415D-A127-BF4E838BFB31}"/>
              </a:ext>
            </a:extLst>
          </p:cNvPr>
          <p:cNvSpPr txBox="1"/>
          <p:nvPr/>
        </p:nvSpPr>
        <p:spPr>
          <a:xfrm>
            <a:off x="1517836" y="2375287"/>
            <a:ext cx="3318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>
                <a:solidFill>
                  <a:srgbClr val="7030A0"/>
                </a:solidFill>
                <a:latin typeface="Montserrat" panose="00000500000000000000"/>
              </a:rPr>
              <a:t>EJES DE INVERSION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3D220C3-0C7A-40A0-94A2-971227A24C29}"/>
              </a:ext>
            </a:extLst>
          </p:cNvPr>
          <p:cNvSpPr txBox="1"/>
          <p:nvPr/>
        </p:nvSpPr>
        <p:spPr>
          <a:xfrm>
            <a:off x="1328616" y="3406449"/>
            <a:ext cx="468829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MX" sz="2000" b="1" dirty="0">
                <a:solidFill>
                  <a:srgbClr val="7030A0"/>
                </a:solidFill>
                <a:latin typeface="Montserrat" panose="00000500000000000000" pitchFamily="50" charset="0"/>
              </a:rPr>
              <a:t>Adecuaciones, mantenimientos y reparaciones locativas.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000" b="1" dirty="0">
                <a:solidFill>
                  <a:srgbClr val="7030A0"/>
                </a:solidFill>
                <a:latin typeface="Montserrat" panose="00000500000000000000" pitchFamily="50" charset="0"/>
              </a:rPr>
              <a:t>Adecuación de Baterías sanitarias.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000" b="1" dirty="0">
                <a:solidFill>
                  <a:srgbClr val="7030A0"/>
                </a:solidFill>
                <a:latin typeface="Montserrat" panose="00000500000000000000" pitchFamily="50" charset="0"/>
              </a:rPr>
              <a:t>Estudios y diseños.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000" b="1" dirty="0">
                <a:solidFill>
                  <a:srgbClr val="7030A0"/>
                </a:solidFill>
                <a:latin typeface="Montserrat" panose="00000500000000000000" pitchFamily="50" charset="0"/>
              </a:rPr>
              <a:t>Equipamiento y mobiliario.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000" b="1" dirty="0">
                <a:solidFill>
                  <a:srgbClr val="7030A0"/>
                </a:solidFill>
                <a:latin typeface="Montserrat" panose="00000500000000000000" pitchFamily="50" charset="0"/>
              </a:rPr>
              <a:t>Instituciones nuevas y/o ampliación.</a:t>
            </a:r>
          </a:p>
          <a:p>
            <a:endParaRPr lang="es-CO" dirty="0">
              <a:solidFill>
                <a:prstClr val="black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5917" y="1188066"/>
            <a:ext cx="4518607" cy="477341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47CA232-0BA1-4F5F-A049-6CE8BEB401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4" y="1116600"/>
            <a:ext cx="6951311" cy="127440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569942" y="1532967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2400" b="1" dirty="0">
                <a:solidFill>
                  <a:prstClr val="white"/>
                </a:solidFill>
                <a:latin typeface="Montserrat" panose="00000500000000000000"/>
              </a:rPr>
              <a:t>INVERSION:  $ 111,571,246,047</a:t>
            </a:r>
            <a:endParaRPr lang="es-CO" sz="2400" b="1" dirty="0">
              <a:solidFill>
                <a:prstClr val="white"/>
              </a:solidFill>
              <a:latin typeface="Montserrat" panose="00000500000000000000"/>
            </a:endParaRPr>
          </a:p>
          <a:p>
            <a:endParaRPr lang="es-CO" dirty="0">
              <a:solidFill>
                <a:prstClr val="white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487" y="4194765"/>
            <a:ext cx="1035162" cy="102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16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17A2ED0-04A2-4AEC-B5AE-EDC84203C6F8}"/>
              </a:ext>
            </a:extLst>
          </p:cNvPr>
          <p:cNvSpPr txBox="1"/>
          <p:nvPr/>
        </p:nvSpPr>
        <p:spPr>
          <a:xfrm>
            <a:off x="2951823" y="154333"/>
            <a:ext cx="54168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000" b="1" dirty="0">
                <a:solidFill>
                  <a:srgbClr val="00D74F"/>
                </a:solidFill>
                <a:latin typeface="Montserrat Black" panose="00000A00000000000000" pitchFamily="50" charset="0"/>
              </a:rPr>
              <a:t>CALIDAD EDUCATIVA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5A1B91-D32F-4389-8465-C55049844EAB}"/>
              </a:ext>
            </a:extLst>
          </p:cNvPr>
          <p:cNvSpPr txBox="1"/>
          <p:nvPr/>
        </p:nvSpPr>
        <p:spPr>
          <a:xfrm>
            <a:off x="357807" y="915262"/>
            <a:ext cx="11555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prstClr val="white"/>
                </a:solidFill>
                <a:latin typeface="Montserrat "/>
              </a:rPr>
              <a:t>			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63693E4-DDAE-445E-8E67-D551A0124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622" y="-30948"/>
            <a:ext cx="3451737" cy="1104947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592355" y="647390"/>
            <a:ext cx="6951311" cy="1274407"/>
            <a:chOff x="0" y="1393549"/>
            <a:chExt cx="6951311" cy="1274407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647CA232-0BA1-4F5F-A049-6CE8BEB40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93549"/>
              <a:ext cx="6951311" cy="1274407"/>
            </a:xfrm>
            <a:prstGeom prst="rect">
              <a:avLst/>
            </a:prstGeom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2350CA5A-4589-4341-AC54-C9C9681AAF2F}"/>
                </a:ext>
              </a:extLst>
            </p:cNvPr>
            <p:cNvSpPr txBox="1"/>
            <p:nvPr/>
          </p:nvSpPr>
          <p:spPr>
            <a:xfrm>
              <a:off x="556591" y="1786887"/>
              <a:ext cx="5486403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s-CO" sz="2800" dirty="0">
                  <a:solidFill>
                    <a:prstClr val="white"/>
                  </a:solidFill>
                  <a:latin typeface="Montserrat Black" panose="00000A00000000000000" pitchFamily="50" charset="0"/>
                </a:rPr>
                <a:t>INVERSIÓN POR PROGRAMA</a:t>
              </a:r>
              <a:endParaRPr lang="es-CO" sz="2800" dirty="0">
                <a:solidFill>
                  <a:srgbClr val="FF0000"/>
                </a:solidFill>
                <a:latin typeface="Montserrat Black" panose="00000A00000000000000" pitchFamily="50" charset="0"/>
              </a:endParaRPr>
            </a:p>
          </p:txBody>
        </p:sp>
      </p:grpSp>
      <p:pic>
        <p:nvPicPr>
          <p:cNvPr id="23" name="Imagen 22">
            <a:extLst>
              <a:ext uri="{FF2B5EF4-FFF2-40B4-BE49-F238E27FC236}">
                <a16:creationId xmlns:a16="http://schemas.microsoft.com/office/drawing/2014/main" id="{6906E16F-3B10-4316-BED7-428D09F27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5" y="1808429"/>
            <a:ext cx="7970293" cy="469838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6142E30-295D-4B49-A8A7-3DE8C8DE5F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940" y="1355276"/>
            <a:ext cx="5371977" cy="54458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979180" y="2565523"/>
            <a:ext cx="6037609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 dirty="0">
                <a:solidFill>
                  <a:srgbClr val="7030A0"/>
                </a:solidFill>
                <a:latin typeface="Montserrat"/>
              </a:rPr>
              <a:t>FORMANDO CON AMOR "GENIO SINGULAR“</a:t>
            </a:r>
          </a:p>
          <a:p>
            <a:r>
              <a:rPr lang="es-CO" sz="2000" b="1" dirty="0">
                <a:solidFill>
                  <a:srgbClr val="7030A0"/>
                </a:solidFill>
                <a:latin typeface="Montserrat"/>
              </a:rPr>
              <a:t>$3.856.011.891,71</a:t>
            </a:r>
          </a:p>
          <a:p>
            <a:endParaRPr lang="es-CO" sz="2000" b="1" dirty="0">
              <a:solidFill>
                <a:srgbClr val="7030A0"/>
              </a:solidFill>
              <a:latin typeface="Montserrat"/>
            </a:endParaRPr>
          </a:p>
          <a:p>
            <a:r>
              <a:rPr lang="es-CO" sz="2000" b="1" dirty="0">
                <a:solidFill>
                  <a:srgbClr val="7030A0"/>
                </a:solidFill>
                <a:latin typeface="Montserrat"/>
              </a:rPr>
              <a:t>DESARROLLO DE POTENCIALIADES</a:t>
            </a:r>
          </a:p>
          <a:p>
            <a:r>
              <a:rPr lang="es-CO" sz="2000" b="1" dirty="0">
                <a:solidFill>
                  <a:srgbClr val="7030A0"/>
                </a:solidFill>
                <a:latin typeface="Montserrat"/>
              </a:rPr>
              <a:t>$12.272.556.134,74</a:t>
            </a:r>
          </a:p>
          <a:p>
            <a:endParaRPr lang="es-CO" sz="2000" b="1" dirty="0">
              <a:solidFill>
                <a:srgbClr val="7030A0"/>
              </a:solidFill>
              <a:latin typeface="Montserrat"/>
            </a:endParaRPr>
          </a:p>
          <a:p>
            <a:r>
              <a:rPr lang="es-CO" sz="2000" b="1" dirty="0">
                <a:solidFill>
                  <a:srgbClr val="7030A0"/>
                </a:solidFill>
                <a:latin typeface="Montserrat"/>
              </a:rPr>
              <a:t>PARTICIPACION DEMOCARACIA Y AUTONOMIA</a:t>
            </a:r>
          </a:p>
          <a:p>
            <a:r>
              <a:rPr lang="es-CO" sz="2000" b="1" dirty="0">
                <a:solidFill>
                  <a:srgbClr val="7030A0"/>
                </a:solidFill>
                <a:latin typeface="Montserrat"/>
              </a:rPr>
              <a:t>$235.408.401</a:t>
            </a:r>
          </a:p>
          <a:p>
            <a:endParaRPr lang="es-CO" sz="2400" b="1" dirty="0">
              <a:solidFill>
                <a:prstClr val="black"/>
              </a:solidFill>
              <a:latin typeface="Montserrat Black" panose="00000A00000000000000" pitchFamily="50" charset="0"/>
            </a:endParaRPr>
          </a:p>
          <a:p>
            <a:endParaRPr lang="es-CO" sz="2400" b="1" dirty="0">
              <a:solidFill>
                <a:prstClr val="black"/>
              </a:solidFill>
            </a:endParaRPr>
          </a:p>
          <a:p>
            <a:endParaRPr lang="es-CO" dirty="0">
              <a:solidFill>
                <a:prstClr val="black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E40B5EB-A9B2-CE7C-536B-669631D41E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8817" y="1737747"/>
            <a:ext cx="4263633" cy="439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26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17A2ED0-04A2-4AEC-B5AE-EDC84203C6F8}"/>
              </a:ext>
            </a:extLst>
          </p:cNvPr>
          <p:cNvSpPr txBox="1"/>
          <p:nvPr/>
        </p:nvSpPr>
        <p:spPr>
          <a:xfrm>
            <a:off x="2951823" y="154333"/>
            <a:ext cx="54168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000" b="1" dirty="0">
                <a:solidFill>
                  <a:srgbClr val="00D74F"/>
                </a:solidFill>
                <a:latin typeface="Montserrat Black" panose="00000A00000000000000" pitchFamily="50" charset="0"/>
              </a:rPr>
              <a:t>CALIDAD EDUCATIVA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5A1B91-D32F-4389-8465-C55049844EAB}"/>
              </a:ext>
            </a:extLst>
          </p:cNvPr>
          <p:cNvSpPr txBox="1"/>
          <p:nvPr/>
        </p:nvSpPr>
        <p:spPr>
          <a:xfrm>
            <a:off x="357807" y="915262"/>
            <a:ext cx="11555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prstClr val="white"/>
                </a:solidFill>
                <a:latin typeface="Montserrat "/>
              </a:rPr>
              <a:t>			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63693E4-DDAE-445E-8E67-D551A0124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142" y="56074"/>
            <a:ext cx="3451737" cy="110494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906E16F-3B10-4316-BED7-428D09F27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303"/>
            <a:ext cx="6685967" cy="336593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859748" y="880388"/>
            <a:ext cx="5201586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 dirty="0">
                <a:solidFill>
                  <a:srgbClr val="7030A0"/>
                </a:solidFill>
                <a:latin typeface="Montserrat"/>
              </a:rPr>
              <a:t>FORMANDO CON AMOR "GENIO SINGULAR“</a:t>
            </a:r>
          </a:p>
          <a:p>
            <a:pPr algn="just"/>
            <a:r>
              <a:rPr lang="es-CO" sz="1200" b="1" dirty="0">
                <a:solidFill>
                  <a:srgbClr val="7030A0"/>
                </a:solidFill>
                <a:latin typeface="Montserrat"/>
              </a:rPr>
              <a:t>Financiación de inscripción de 38.316estudiante de grado 11° a pruebas saber durante el cuatrienio.</a:t>
            </a:r>
          </a:p>
          <a:p>
            <a:pPr algn="just"/>
            <a:r>
              <a:rPr lang="es-CO" sz="1200" b="1" dirty="0">
                <a:solidFill>
                  <a:srgbClr val="7030A0"/>
                </a:solidFill>
                <a:latin typeface="Montserrat"/>
              </a:rPr>
              <a:t> </a:t>
            </a:r>
          </a:p>
          <a:p>
            <a:pPr algn="just"/>
            <a:r>
              <a:rPr lang="es-CO" sz="1200" b="1" dirty="0">
                <a:solidFill>
                  <a:srgbClr val="7030A0"/>
                </a:solidFill>
                <a:latin typeface="Montserrat"/>
              </a:rPr>
              <a:t>3 Actos administrativos de trasmito de PEI a PEC: IE santa Ana, De la Boquilla y Santa Cruz del Islote</a:t>
            </a:r>
          </a:p>
          <a:p>
            <a:pPr algn="just"/>
            <a:endParaRPr lang="es-CO" sz="1200" b="1" dirty="0">
              <a:solidFill>
                <a:srgbClr val="7030A0"/>
              </a:solidFill>
              <a:latin typeface="Montserrat"/>
            </a:endParaRPr>
          </a:p>
          <a:p>
            <a:pPr algn="just"/>
            <a:r>
              <a:rPr lang="es-CO" sz="1200" b="1" dirty="0">
                <a:solidFill>
                  <a:srgbClr val="7030A0"/>
                </a:solidFill>
                <a:latin typeface="Montserrat"/>
              </a:rPr>
              <a:t>26 IEO IE fortalecidas y dotadas con medios educativos (bibliotecas, laboratorios y emisoras escolares) </a:t>
            </a:r>
          </a:p>
          <a:p>
            <a:pPr algn="just"/>
            <a:endParaRPr lang="es-CO" sz="1200" b="1" dirty="0">
              <a:solidFill>
                <a:srgbClr val="7030A0"/>
              </a:solidFill>
              <a:latin typeface="Montserrat"/>
            </a:endParaRPr>
          </a:p>
          <a:p>
            <a:pPr algn="just"/>
            <a:r>
              <a:rPr lang="es-CO" sz="1200" b="1" dirty="0">
                <a:solidFill>
                  <a:srgbClr val="7030A0"/>
                </a:solidFill>
                <a:latin typeface="Montserrat"/>
              </a:rPr>
              <a:t>Sistema de información – matriz de seguimiento resultados pruebas saber 11° - Plan de Mejoramiento Institucional.</a:t>
            </a:r>
          </a:p>
          <a:p>
            <a:endParaRPr lang="es-CO" sz="1200" b="1" dirty="0">
              <a:solidFill>
                <a:srgbClr val="7030A0"/>
              </a:solidFill>
              <a:latin typeface="Montserrat"/>
            </a:endParaRPr>
          </a:p>
          <a:p>
            <a:endParaRPr lang="es-CO" sz="1200" b="1" dirty="0">
              <a:solidFill>
                <a:srgbClr val="7030A0"/>
              </a:solidFill>
              <a:latin typeface="Montserrat"/>
            </a:endParaRPr>
          </a:p>
          <a:p>
            <a:endParaRPr lang="es-CO" sz="2000" b="1" dirty="0">
              <a:solidFill>
                <a:srgbClr val="7030A0"/>
              </a:solidFill>
              <a:latin typeface="Montserrat"/>
            </a:endParaRPr>
          </a:p>
          <a:p>
            <a:endParaRPr lang="es-CO" sz="2400" b="1" dirty="0">
              <a:solidFill>
                <a:prstClr val="black"/>
              </a:solidFill>
              <a:latin typeface="Montserrat Black" panose="00000A00000000000000" pitchFamily="50" charset="0"/>
            </a:endParaRPr>
          </a:p>
          <a:p>
            <a:endParaRPr lang="es-CO" sz="2400" b="1" dirty="0">
              <a:solidFill>
                <a:prstClr val="black"/>
              </a:solidFill>
            </a:endParaRPr>
          </a:p>
          <a:p>
            <a:endParaRPr lang="es-CO" dirty="0">
              <a:solidFill>
                <a:prstClr val="black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42" y="3952782"/>
            <a:ext cx="6075269" cy="320293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071" y="783259"/>
            <a:ext cx="6075268" cy="449833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836250" y="4184488"/>
            <a:ext cx="49375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b="1" dirty="0">
                <a:solidFill>
                  <a:srgbClr val="7030A0"/>
                </a:solidFill>
                <a:latin typeface="Montserrat"/>
              </a:rPr>
              <a:t>DESARROLLO DE POTENCIALIDADES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7202418" y="880388"/>
            <a:ext cx="4926503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 dirty="0">
                <a:solidFill>
                  <a:srgbClr val="7030A0"/>
                </a:solidFill>
                <a:latin typeface="Montserrat"/>
              </a:rPr>
              <a:t>PARTICIPACION DEMOCRACIA Y AUTONOMIA</a:t>
            </a:r>
          </a:p>
          <a:p>
            <a:pPr algn="just"/>
            <a:r>
              <a:rPr lang="es-CO" sz="1200" b="1" dirty="0">
                <a:solidFill>
                  <a:srgbClr val="7030A0"/>
                </a:solidFill>
                <a:latin typeface="Montserrat"/>
              </a:rPr>
              <a:t>Implementación Plan de Acción Distrital para la Paz.</a:t>
            </a:r>
          </a:p>
          <a:p>
            <a:pPr algn="just"/>
            <a:r>
              <a:rPr lang="es-CO" sz="1200" b="1" dirty="0">
                <a:solidFill>
                  <a:srgbClr val="7030A0"/>
                </a:solidFill>
                <a:latin typeface="Montserrat"/>
              </a:rPr>
              <a:t>26 IEO con iniciativas fortalecidas en torno a temas de Educación para la Paz – concurso para la paz</a:t>
            </a:r>
          </a:p>
          <a:p>
            <a:pPr algn="just"/>
            <a:endParaRPr lang="es-CO" sz="1200" b="1" dirty="0">
              <a:solidFill>
                <a:srgbClr val="7030A0"/>
              </a:solidFill>
              <a:latin typeface="Montserrat"/>
            </a:endParaRPr>
          </a:p>
          <a:p>
            <a:pPr algn="just"/>
            <a:r>
              <a:rPr lang="es-CO" sz="1200" b="1" dirty="0">
                <a:solidFill>
                  <a:srgbClr val="7030A0"/>
                </a:solidFill>
                <a:latin typeface="Montserrat"/>
              </a:rPr>
              <a:t>Fortalecimiento de la Educación Integral desde la Cultura, la recreación y el deporte </a:t>
            </a:r>
            <a:r>
              <a:rPr lang="es-CO" sz="1200" b="1" u="sng" dirty="0">
                <a:solidFill>
                  <a:srgbClr val="7030A0"/>
                </a:solidFill>
                <a:latin typeface="Montserrat"/>
              </a:rPr>
              <a:t>5691</a:t>
            </a:r>
            <a:r>
              <a:rPr lang="es-CO" sz="1200" b="1" dirty="0">
                <a:solidFill>
                  <a:srgbClr val="7030A0"/>
                </a:solidFill>
                <a:latin typeface="Montserrat"/>
              </a:rPr>
              <a:t> estudiantes participaron del Festival Jorge García </a:t>
            </a:r>
            <a:r>
              <a:rPr lang="es-CO" sz="1200" b="1" dirty="0" err="1">
                <a:solidFill>
                  <a:srgbClr val="7030A0"/>
                </a:solidFill>
                <a:latin typeface="Montserrat"/>
              </a:rPr>
              <a:t>Usta</a:t>
            </a:r>
            <a:r>
              <a:rPr lang="es-CO" sz="1200" b="1" dirty="0">
                <a:solidFill>
                  <a:srgbClr val="7030A0"/>
                </a:solidFill>
                <a:latin typeface="Montserrat"/>
              </a:rPr>
              <a:t>  y desfile.</a:t>
            </a:r>
          </a:p>
          <a:p>
            <a:pPr algn="just"/>
            <a:r>
              <a:rPr lang="es-CO" sz="1200" b="1" u="sng" dirty="0">
                <a:solidFill>
                  <a:srgbClr val="7030A0"/>
                </a:solidFill>
                <a:latin typeface="Montserrat"/>
              </a:rPr>
              <a:t>6.890</a:t>
            </a:r>
            <a:r>
              <a:rPr lang="es-CO" sz="1200" b="1" dirty="0">
                <a:solidFill>
                  <a:srgbClr val="7030A0"/>
                </a:solidFill>
                <a:latin typeface="Montserrat"/>
              </a:rPr>
              <a:t> estudiantes participando en bandas de paz y centros orquestales</a:t>
            </a:r>
          </a:p>
          <a:p>
            <a:pPr algn="just"/>
            <a:endParaRPr lang="es-CO" sz="1200" b="1" dirty="0">
              <a:solidFill>
                <a:srgbClr val="7030A0"/>
              </a:solidFill>
              <a:latin typeface="Montserrat"/>
            </a:endParaRPr>
          </a:p>
          <a:p>
            <a:pPr algn="just"/>
            <a:r>
              <a:rPr lang="es-CO" sz="1200" b="1" dirty="0">
                <a:solidFill>
                  <a:srgbClr val="7030A0"/>
                </a:solidFill>
                <a:latin typeface="Montserrat"/>
              </a:rPr>
              <a:t>Prevención de violencias de género desde las escuelas:13.847  beneficiados directos (estudiantes, padres, docentes y directivos) con el proyecto BARULLOS DE GÉNERO</a:t>
            </a:r>
          </a:p>
          <a:p>
            <a:pPr algn="just"/>
            <a:endParaRPr lang="es-CO" sz="1200" b="1" dirty="0">
              <a:solidFill>
                <a:srgbClr val="7030A0"/>
              </a:solidFill>
              <a:latin typeface="Montserrat"/>
            </a:endParaRPr>
          </a:p>
          <a:p>
            <a:pPr algn="just"/>
            <a:r>
              <a:rPr lang="es-CO" sz="1200" b="1" dirty="0">
                <a:solidFill>
                  <a:srgbClr val="7030A0"/>
                </a:solidFill>
                <a:latin typeface="Montserrat"/>
              </a:rPr>
              <a:t>Realización de los Foros Distritales de Educación anuales durante el cuatrienio – Art.165, Ley 115/94</a:t>
            </a:r>
          </a:p>
          <a:p>
            <a:pPr algn="just"/>
            <a:r>
              <a:rPr lang="es-CO" sz="1200" b="1" dirty="0">
                <a:solidFill>
                  <a:srgbClr val="7030A0"/>
                </a:solidFill>
                <a:latin typeface="Montserrat"/>
              </a:rPr>
              <a:t> Fortalecimiento de los PRAES con el CIDEA</a:t>
            </a:r>
          </a:p>
          <a:p>
            <a:endParaRPr lang="es-CO" sz="1200" b="1" dirty="0">
              <a:solidFill>
                <a:srgbClr val="7030A0"/>
              </a:solidFill>
              <a:latin typeface="Montserrat"/>
            </a:endParaRPr>
          </a:p>
          <a:p>
            <a:endParaRPr lang="es-CO" sz="1200" b="1" dirty="0">
              <a:solidFill>
                <a:srgbClr val="7030A0"/>
              </a:solidFill>
              <a:latin typeface="Montserrat"/>
            </a:endParaRPr>
          </a:p>
          <a:p>
            <a:endParaRPr lang="es-CO" sz="1200" b="1" dirty="0">
              <a:solidFill>
                <a:srgbClr val="7030A0"/>
              </a:solidFill>
              <a:latin typeface="Montserrat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1931"/>
            <a:ext cx="953037" cy="87661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25726">
            <a:off x="6593063" y="4746822"/>
            <a:ext cx="2493279" cy="2093681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841118" y="4504731"/>
            <a:ext cx="50037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200" b="1" dirty="0">
                <a:solidFill>
                  <a:srgbClr val="7030A0"/>
                </a:solidFill>
                <a:latin typeface="Montserrat"/>
              </a:rPr>
              <a:t>135 Becas para formación avanzada pos-gradual Olga Villegas Robles (Especializaciones, Maestrías y doctorados).</a:t>
            </a:r>
          </a:p>
          <a:p>
            <a:pPr algn="just"/>
            <a:r>
              <a:rPr lang="es-CO" sz="1200" b="1" dirty="0">
                <a:solidFill>
                  <a:srgbClr val="7030A0"/>
                </a:solidFill>
                <a:latin typeface="Montserrat"/>
              </a:rPr>
              <a:t>6 Especializaciones</a:t>
            </a:r>
          </a:p>
          <a:p>
            <a:pPr algn="just"/>
            <a:r>
              <a:rPr lang="es-CO" sz="1200" b="1" dirty="0">
                <a:solidFill>
                  <a:srgbClr val="7030A0"/>
                </a:solidFill>
                <a:latin typeface="Montserrat"/>
              </a:rPr>
              <a:t>15 Doctorados                              </a:t>
            </a:r>
          </a:p>
          <a:p>
            <a:pPr algn="just"/>
            <a:r>
              <a:rPr lang="es-CO" sz="1200" b="1" dirty="0">
                <a:solidFill>
                  <a:srgbClr val="7030A0"/>
                </a:solidFill>
                <a:latin typeface="Montserrat"/>
              </a:rPr>
              <a:t>FORMACIÓN POSTGRADUAL</a:t>
            </a:r>
          </a:p>
          <a:p>
            <a:pPr algn="just"/>
            <a:r>
              <a:rPr lang="es-CO" sz="1200" b="1" dirty="0">
                <a:solidFill>
                  <a:srgbClr val="7030A0"/>
                </a:solidFill>
                <a:latin typeface="Montserrat"/>
              </a:rPr>
              <a:t>114 maestrías                                BILINGUE</a:t>
            </a:r>
          </a:p>
          <a:p>
            <a:pPr algn="just"/>
            <a:r>
              <a:rPr lang="es-CO" sz="1200" b="1" dirty="0" err="1">
                <a:solidFill>
                  <a:srgbClr val="7030A0"/>
                </a:solidFill>
                <a:latin typeface="Montserrat"/>
              </a:rPr>
              <a:t>Resemantización</a:t>
            </a:r>
            <a:r>
              <a:rPr lang="es-CO" sz="1200" b="1" dirty="0">
                <a:solidFill>
                  <a:srgbClr val="7030A0"/>
                </a:solidFill>
                <a:latin typeface="Montserrat"/>
              </a:rPr>
              <a:t> de 65 IEO mediante la dotación de elementos de material pedagógico para el mejoramiento de la calidad educativa</a:t>
            </a:r>
            <a:r>
              <a:rPr lang="es-CO" sz="1200" dirty="0">
                <a:solidFill>
                  <a:srgbClr val="7030A0"/>
                </a:solidFill>
                <a:latin typeface="Montserrat"/>
              </a:rPr>
              <a:t>.</a:t>
            </a:r>
          </a:p>
          <a:p>
            <a:endParaRPr lang="es-CO" sz="1200" dirty="0">
              <a:solidFill>
                <a:srgbClr val="7030A0"/>
              </a:solidFill>
              <a:latin typeface="Montserrat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79" y="4988892"/>
            <a:ext cx="826878" cy="75797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16272">
            <a:off x="9548919" y="4735188"/>
            <a:ext cx="2483348" cy="2101846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9186" y="2143782"/>
            <a:ext cx="829128" cy="76206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AC00388-A9D3-53FB-8758-AA5ADE18F2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5636" y="5260816"/>
            <a:ext cx="629810" cy="59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856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</TotalTime>
  <Words>1468</Words>
  <Application>Microsoft Office PowerPoint</Application>
  <PresentationFormat>Panorámica</PresentationFormat>
  <Paragraphs>220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21</vt:i4>
      </vt:variant>
    </vt:vector>
  </HeadingPairs>
  <TitlesOfParts>
    <vt:vector size="23" baseType="lpstr"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Laura Melissa Valderrama Sanjur</dc:creator>
  <cp:lastModifiedBy>VIKI DE LA ROSA</cp:lastModifiedBy>
  <cp:revision>57</cp:revision>
  <dcterms:created xsi:type="dcterms:W3CDTF">2023-01-18T17:32:46Z</dcterms:created>
  <dcterms:modified xsi:type="dcterms:W3CDTF">2023-11-14T20:19:56Z</dcterms:modified>
</cp:coreProperties>
</file>