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9" r:id="rId12"/>
    <p:sldId id="270" r:id="rId13"/>
    <p:sldId id="271" r:id="rId14"/>
  </p:sldIdLst>
  <p:sldSz cx="9144000" cy="5143500" type="screen16x9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79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36" autoAdjust="0"/>
  </p:normalViewPr>
  <p:slideViewPr>
    <p:cSldViewPr snapToGrid="0">
      <p:cViewPr varScale="1">
        <p:scale>
          <a:sx n="88" d="100"/>
          <a:sy n="88" d="100"/>
        </p:scale>
        <p:origin x="8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0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DF24E-7863-4A44-BEC5-B9DFB0D2E392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519A38-70EC-4BAB-BF39-EB62B06120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79827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3B81C-AB98-425C-BB01-BE783DBF9930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968152-DDFC-4438-A44A-2C5D15A6952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4886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68152-DDFC-4438-A44A-2C5D15A6952D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079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68152-DDFC-4438-A44A-2C5D15A6952D}" type="slidenum">
              <a:rPr lang="es-CO" smtClean="0"/>
              <a:t>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61703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68152-DDFC-4438-A44A-2C5D15A6952D}" type="slidenum">
              <a:rPr lang="es-CO" smtClean="0"/>
              <a:t>10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6074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68152-DDFC-4438-A44A-2C5D15A6952D}" type="slidenum">
              <a:rPr lang="es-CO" smtClean="0"/>
              <a:t>11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4516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68152-DDFC-4438-A44A-2C5D15A6952D}" type="slidenum">
              <a:rPr lang="es-CO" smtClean="0"/>
              <a:t>12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5501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68152-DDFC-4438-A44A-2C5D15A6952D}" type="slidenum">
              <a:rPr lang="es-CO" smtClean="0"/>
              <a:t>13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62096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CEB792A0-0C23-48B4-BA9A-3F7080F53778}" type="slidenum">
              <a:rPr lang="es" sz="1000" b="0" strike="noStrike" spc="-1" smtClean="0">
                <a:solidFill>
                  <a:srgbClr val="595959"/>
                </a:solidFill>
                <a:latin typeface="Arial"/>
                <a:ea typeface="Arial"/>
              </a:rPr>
              <a:t>‹Nº›</a:t>
            </a:fld>
            <a:endParaRPr lang="es-CO" sz="10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81398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311760" y="744480"/>
            <a:ext cx="8520120" cy="951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5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CO" sz="1400" b="0" strike="noStrike" spc="-1">
                <a:solidFill>
                  <a:srgbClr val="000000"/>
                </a:solidFill>
                <a:latin typeface="Arial"/>
              </a:rPr>
              <a:t>Pulse para editar el formato del texto de título</a:t>
            </a:r>
          </a:p>
        </p:txBody>
      </p:sp>
      <p:sp>
        <p:nvSpPr>
          <p:cNvPr id="39" name="PlaceHolder 1"/>
          <p:cNvSpPr>
            <a:spLocks noGrp="1"/>
          </p:cNvSpPr>
          <p:nvPr>
            <p:ph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</p:spPr>
        <p:txBody>
          <a:bodyPr tIns="91440" bIns="91440" anchor="ctr">
            <a:norm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AD090D78-C483-4C05-85F0-70BD1884670E}" type="slidenum">
              <a:rPr lang="es" sz="1000" b="0" strike="noStrike" spc="-1">
                <a:solidFill>
                  <a:srgbClr val="595959"/>
                </a:solidFill>
                <a:latin typeface="Arial"/>
                <a:ea typeface="Arial"/>
              </a:rPr>
              <a:t>‹Nº›</a:t>
            </a:fld>
            <a:endParaRPr lang="es-CO" sz="1000" b="0" strike="noStrike" spc="-1"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400" b="0" strike="noStrike" spc="-1">
                <a:solidFill>
                  <a:srgbClr val="000000"/>
                </a:solidFill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1400" b="0" strike="noStrike" spc="-1">
                <a:solidFill>
                  <a:srgbClr val="000000"/>
                </a:solidFill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400" b="0" strike="noStrike" spc="-1">
                <a:solidFill>
                  <a:srgbClr val="000000"/>
                </a:solidFill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1400" b="0" strike="noStrike" spc="-1">
                <a:solidFill>
                  <a:srgbClr val="000000"/>
                </a:solidFill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solidFill>
                  <a:srgbClr val="000000"/>
                </a:solidFill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solidFill>
                  <a:srgbClr val="000000"/>
                </a:solidFill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solidFill>
                  <a:srgbClr val="000000"/>
                </a:solidFill>
                <a:latin typeface="Arial"/>
              </a:rPr>
              <a:t>Séptimo nivel del esquema</a:t>
            </a:r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0" b="11821"/>
          <a:stretch/>
        </p:blipFill>
        <p:spPr>
          <a:xfrm>
            <a:off x="428325" y="240632"/>
            <a:ext cx="1133253" cy="3850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26571" y="130629"/>
            <a:ext cx="1534886" cy="576942"/>
          </a:xfrm>
          <a:prstGeom prst="rect">
            <a:avLst/>
          </a:prstGeom>
          <a:solidFill>
            <a:srgbClr val="4079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36" b="11236"/>
          <a:stretch/>
        </p:blipFill>
        <p:spPr>
          <a:xfrm>
            <a:off x="3447250" y="555171"/>
            <a:ext cx="2256864" cy="82731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76;p17"/>
          <p:cNvSpPr txBox="1"/>
          <p:nvPr/>
        </p:nvSpPr>
        <p:spPr>
          <a:xfrm>
            <a:off x="616276" y="1157864"/>
            <a:ext cx="7389389" cy="661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4300"/>
            </a:pPr>
            <a:r>
              <a:rPr lang="en-US" sz="2000" b="1" dirty="0" smtClean="0">
                <a:solidFill>
                  <a:srgbClr val="065280"/>
                </a:solidFill>
                <a:latin typeface="Montserrat"/>
                <a:sym typeface="Montserrat"/>
              </a:rPr>
              <a:t>Otros Componentes </a:t>
            </a:r>
          </a:p>
          <a:p>
            <a:pPr>
              <a:buClr>
                <a:srgbClr val="000000"/>
              </a:buClr>
              <a:buSzPts val="4300"/>
            </a:pPr>
            <a:r>
              <a:rPr lang="en-US" sz="2000" b="1" dirty="0" smtClean="0">
                <a:solidFill>
                  <a:srgbClr val="065280"/>
                </a:solidFill>
                <a:latin typeface="Montserrat"/>
                <a:sym typeface="Montserrat"/>
              </a:rPr>
              <a:t>GESTIÓN </a:t>
            </a:r>
            <a:r>
              <a:rPr lang="en-US" sz="2000" b="1" dirty="0">
                <a:solidFill>
                  <a:srgbClr val="065280"/>
                </a:solidFill>
                <a:latin typeface="Montserrat"/>
                <a:sym typeface="Montserrat"/>
              </a:rPr>
              <a:t>ACADÉMICA</a:t>
            </a:r>
            <a:endParaRPr sz="2000" dirty="0">
              <a:solidFill>
                <a:srgbClr val="065280"/>
              </a:solidFill>
              <a:latin typeface="Calibri" panose="020F0502020204030204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05652" y="2218782"/>
            <a:ext cx="1915909" cy="367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dirty="0"/>
              <a:t>Diseño curricular</a:t>
            </a:r>
          </a:p>
        </p:txBody>
      </p:sp>
      <p:sp>
        <p:nvSpPr>
          <p:cNvPr id="7" name="Rectángulo 6"/>
          <p:cNvSpPr/>
          <p:nvPr/>
        </p:nvSpPr>
        <p:spPr>
          <a:xfrm>
            <a:off x="3387856" y="2218782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 smtClean="0"/>
              <a:t>Práctica pedagógica</a:t>
            </a:r>
            <a:endParaRPr lang="es-CO" dirty="0"/>
          </a:p>
        </p:txBody>
      </p:sp>
      <p:sp>
        <p:nvSpPr>
          <p:cNvPr id="8" name="Rectángulo 7"/>
          <p:cNvSpPr/>
          <p:nvPr/>
        </p:nvSpPr>
        <p:spPr>
          <a:xfrm>
            <a:off x="6329133" y="2216666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 smtClean="0"/>
              <a:t>Gestión de aula</a:t>
            </a:r>
            <a:endParaRPr lang="es-CO" dirty="0"/>
          </a:p>
        </p:txBody>
      </p:sp>
      <p:sp>
        <p:nvSpPr>
          <p:cNvPr id="9" name="Rectángulo 8"/>
          <p:cNvSpPr/>
          <p:nvPr/>
        </p:nvSpPr>
        <p:spPr>
          <a:xfrm>
            <a:off x="740978" y="2800263"/>
            <a:ext cx="2646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 smtClean="0"/>
              <a:t>Seguimiento académico</a:t>
            </a:r>
            <a:endParaRPr lang="es-CO" dirty="0"/>
          </a:p>
        </p:txBody>
      </p:sp>
      <p:sp>
        <p:nvSpPr>
          <p:cNvPr id="10" name="Rectángulo 9"/>
          <p:cNvSpPr/>
          <p:nvPr/>
        </p:nvSpPr>
        <p:spPr>
          <a:xfrm>
            <a:off x="3387856" y="2798147"/>
            <a:ext cx="40190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 smtClean="0"/>
              <a:t>Proyectos pedagógicos transversales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9194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76;p17"/>
          <p:cNvSpPr txBox="1"/>
          <p:nvPr/>
        </p:nvSpPr>
        <p:spPr>
          <a:xfrm>
            <a:off x="616276" y="1157864"/>
            <a:ext cx="7389389" cy="474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4300"/>
            </a:pPr>
            <a:r>
              <a:rPr lang="en-US" sz="2000" b="1" dirty="0" smtClean="0">
                <a:solidFill>
                  <a:srgbClr val="065280"/>
                </a:solidFill>
                <a:latin typeface="Montserrat"/>
                <a:sym typeface="Montserrat"/>
              </a:rPr>
              <a:t>GESTIÓN ADMINISTRATIVA Y FINANCIERA</a:t>
            </a:r>
            <a:endParaRPr sz="2000" dirty="0">
              <a:solidFill>
                <a:srgbClr val="065280"/>
              </a:solidFill>
              <a:latin typeface="Calibri" panose="020F0502020204030204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46588" y="2225087"/>
            <a:ext cx="2082621" cy="6635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</a:pPr>
            <a:r>
              <a:rPr lang="es-MX" dirty="0" smtClean="0"/>
              <a:t>Apoyo a la gestión</a:t>
            </a:r>
          </a:p>
          <a:p>
            <a:pPr>
              <a:lnSpc>
                <a:spcPct val="107000"/>
              </a:lnSpc>
            </a:pPr>
            <a:r>
              <a:rPr lang="es-MX" dirty="0" smtClean="0"/>
              <a:t> académica</a:t>
            </a:r>
            <a:endParaRPr lang="es-CO" dirty="0"/>
          </a:p>
        </p:txBody>
      </p:sp>
      <p:sp>
        <p:nvSpPr>
          <p:cNvPr id="7" name="Rectángulo 6"/>
          <p:cNvSpPr/>
          <p:nvPr/>
        </p:nvSpPr>
        <p:spPr>
          <a:xfrm>
            <a:off x="3005301" y="2289409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 smtClean="0"/>
              <a:t>Práctica pedagógica</a:t>
            </a:r>
            <a:endParaRPr lang="es-CO" dirty="0"/>
          </a:p>
        </p:txBody>
      </p:sp>
      <p:sp>
        <p:nvSpPr>
          <p:cNvPr id="8" name="Rectángulo 7"/>
          <p:cNvSpPr/>
          <p:nvPr/>
        </p:nvSpPr>
        <p:spPr>
          <a:xfrm>
            <a:off x="5662838" y="2193272"/>
            <a:ext cx="32239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Administración de la </a:t>
            </a:r>
          </a:p>
          <a:p>
            <a:r>
              <a:rPr lang="es-MX" dirty="0" smtClean="0"/>
              <a:t>planta física y de los recursos</a:t>
            </a:r>
            <a:endParaRPr lang="es-CO" dirty="0"/>
          </a:p>
        </p:txBody>
      </p:sp>
      <p:sp>
        <p:nvSpPr>
          <p:cNvPr id="9" name="Rectángulo 8"/>
          <p:cNvSpPr/>
          <p:nvPr/>
        </p:nvSpPr>
        <p:spPr>
          <a:xfrm>
            <a:off x="246588" y="3167479"/>
            <a:ext cx="29033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 smtClean="0"/>
              <a:t>Administración de </a:t>
            </a:r>
          </a:p>
          <a:p>
            <a:r>
              <a:rPr lang="es-CO" dirty="0" smtClean="0"/>
              <a:t>servicios complementarios</a:t>
            </a:r>
            <a:endParaRPr lang="es-CO" dirty="0"/>
          </a:p>
        </p:txBody>
      </p:sp>
      <p:sp>
        <p:nvSpPr>
          <p:cNvPr id="10" name="Rectángulo 9"/>
          <p:cNvSpPr/>
          <p:nvPr/>
        </p:nvSpPr>
        <p:spPr>
          <a:xfrm>
            <a:off x="3387856" y="3167479"/>
            <a:ext cx="18262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 smtClean="0"/>
              <a:t>Talento humano</a:t>
            </a:r>
            <a:endParaRPr lang="es-CO" dirty="0"/>
          </a:p>
        </p:txBody>
      </p:sp>
      <p:sp>
        <p:nvSpPr>
          <p:cNvPr id="2" name="Rectángulo 1"/>
          <p:cNvSpPr/>
          <p:nvPr/>
        </p:nvSpPr>
        <p:spPr>
          <a:xfrm>
            <a:off x="5662838" y="3134548"/>
            <a:ext cx="3018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 smtClean="0"/>
              <a:t>Apoyo financiero y contable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91870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76;p17"/>
          <p:cNvSpPr txBox="1"/>
          <p:nvPr/>
        </p:nvSpPr>
        <p:spPr>
          <a:xfrm>
            <a:off x="616276" y="1157864"/>
            <a:ext cx="7389389" cy="474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4300"/>
            </a:pPr>
            <a:r>
              <a:rPr lang="en-US" sz="2000" b="1" dirty="0" smtClean="0">
                <a:solidFill>
                  <a:srgbClr val="065280"/>
                </a:solidFill>
                <a:latin typeface="Montserrat"/>
                <a:sym typeface="Montserrat"/>
              </a:rPr>
              <a:t>GESTIÓN DE LA COMUNIDAD</a:t>
            </a:r>
            <a:endParaRPr sz="2000" dirty="0">
              <a:solidFill>
                <a:srgbClr val="065280"/>
              </a:solidFill>
              <a:latin typeface="Calibri" panose="020F0502020204030204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30563" y="2216560"/>
            <a:ext cx="2270173" cy="5615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s-MX" dirty="0" smtClean="0"/>
              <a:t>Accesibilidad</a:t>
            </a:r>
          </a:p>
          <a:p>
            <a:pPr>
              <a:lnSpc>
                <a:spcPct val="107000"/>
              </a:lnSpc>
            </a:pPr>
            <a:r>
              <a:rPr lang="es-MX" sz="1050" dirty="0" smtClean="0"/>
              <a:t>Políticas de acceso y permanencia</a:t>
            </a:r>
            <a:endParaRPr lang="es-CO" sz="1050" dirty="0"/>
          </a:p>
        </p:txBody>
      </p:sp>
      <p:sp>
        <p:nvSpPr>
          <p:cNvPr id="7" name="Rectángulo 6"/>
          <p:cNvSpPr/>
          <p:nvPr/>
        </p:nvSpPr>
        <p:spPr>
          <a:xfrm>
            <a:off x="2930656" y="3101173"/>
            <a:ext cx="2954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 smtClean="0"/>
              <a:t>Proyección a la comunidad</a:t>
            </a:r>
            <a:endParaRPr lang="es-CO" dirty="0"/>
          </a:p>
        </p:txBody>
      </p:sp>
      <p:sp>
        <p:nvSpPr>
          <p:cNvPr id="8" name="Rectángulo 7"/>
          <p:cNvSpPr/>
          <p:nvPr/>
        </p:nvSpPr>
        <p:spPr>
          <a:xfrm>
            <a:off x="6400883" y="3595211"/>
            <a:ext cx="24673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Prevención de riesgos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98854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76;p17"/>
          <p:cNvSpPr txBox="1"/>
          <p:nvPr/>
        </p:nvSpPr>
        <p:spPr>
          <a:xfrm>
            <a:off x="616276" y="1157864"/>
            <a:ext cx="7389389" cy="474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4300"/>
            </a:pPr>
            <a:r>
              <a:rPr lang="es-MX" sz="2000" b="1" dirty="0" smtClean="0">
                <a:solidFill>
                  <a:srgbClr val="065280"/>
                </a:solidFill>
                <a:latin typeface="Montserrat"/>
                <a:sym typeface="Montserrat"/>
              </a:rPr>
              <a:t>SISTEMA INSTITUCIONAL DE EVALUACIÓN DE LOS ESTUDIANTES</a:t>
            </a:r>
            <a:endParaRPr sz="2000" dirty="0">
              <a:solidFill>
                <a:srgbClr val="065280"/>
              </a:solidFill>
              <a:latin typeface="Calibri" panose="020F0502020204030204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92278" y="2216560"/>
            <a:ext cx="2146742" cy="548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s-MX" dirty="0" smtClean="0"/>
              <a:t>Principios del SIEE</a:t>
            </a:r>
          </a:p>
          <a:p>
            <a:pPr algn="ctr">
              <a:lnSpc>
                <a:spcPct val="107000"/>
              </a:lnSpc>
            </a:pPr>
            <a:r>
              <a:rPr lang="es-MX" sz="1050" dirty="0" smtClean="0"/>
              <a:t>Fundamentos de la evaluación</a:t>
            </a:r>
            <a:endParaRPr lang="es-CO" sz="1050" dirty="0"/>
          </a:p>
        </p:txBody>
      </p:sp>
      <p:sp>
        <p:nvSpPr>
          <p:cNvPr id="7" name="Rectángulo 6"/>
          <p:cNvSpPr/>
          <p:nvPr/>
        </p:nvSpPr>
        <p:spPr>
          <a:xfrm>
            <a:off x="2930656" y="3133546"/>
            <a:ext cx="31726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dirty="0" smtClean="0"/>
              <a:t>Mecanismos de seguimiento </a:t>
            </a:r>
          </a:p>
          <a:p>
            <a:pPr algn="ctr"/>
            <a:r>
              <a:rPr lang="es-MX" dirty="0" smtClean="0"/>
              <a:t>y evaluación del SIEE</a:t>
            </a:r>
            <a:endParaRPr lang="es-CO" dirty="0"/>
          </a:p>
        </p:txBody>
      </p:sp>
      <p:sp>
        <p:nvSpPr>
          <p:cNvPr id="8" name="Rectángulo 7"/>
          <p:cNvSpPr/>
          <p:nvPr/>
        </p:nvSpPr>
        <p:spPr>
          <a:xfrm>
            <a:off x="6103319" y="3688517"/>
            <a:ext cx="2839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Uso pedagógico de </a:t>
            </a:r>
          </a:p>
          <a:p>
            <a:r>
              <a:rPr lang="es-MX" dirty="0" smtClean="0"/>
              <a:t>las evaluaciones externas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71557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754" y="1002323"/>
            <a:ext cx="7491046" cy="385982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416" y="950556"/>
            <a:ext cx="7492482" cy="4059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99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942" y="1026367"/>
            <a:ext cx="8836091" cy="3900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561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878" y="979714"/>
            <a:ext cx="8219297" cy="4001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315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" y="1007706"/>
            <a:ext cx="8957388" cy="3853251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7016620" y="1743272"/>
            <a:ext cx="20060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 smtClean="0">
                <a:solidFill>
                  <a:schemeClr val="accent5">
                    <a:lumMod val="75000"/>
                  </a:schemeClr>
                </a:solidFill>
              </a:rPr>
              <a:t>MANUAL DE CONVIVENCIA</a:t>
            </a:r>
            <a:endParaRPr lang="es-CO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447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666" y="970382"/>
            <a:ext cx="6867330" cy="3918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39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" y="1231640"/>
            <a:ext cx="8315325" cy="3683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73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998376"/>
            <a:ext cx="8858250" cy="4021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924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100</Words>
  <Application>Microsoft Office PowerPoint</Application>
  <PresentationFormat>Presentación en pantalla (16:9)</PresentationFormat>
  <Paragraphs>36</Paragraphs>
  <Slides>13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1" baseType="lpstr">
      <vt:lpstr>Arial</vt:lpstr>
      <vt:lpstr>Calibri</vt:lpstr>
      <vt:lpstr>DejaVu Sans</vt:lpstr>
      <vt:lpstr>Montserrat</vt:lpstr>
      <vt:lpstr>Symbol</vt:lpstr>
      <vt:lpstr>Times New Roman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Farid Hurtado Malo</dc:creator>
  <dc:description/>
  <cp:lastModifiedBy>Claudia Patricia Agudelo Perez</cp:lastModifiedBy>
  <cp:revision>13</cp:revision>
  <dcterms:modified xsi:type="dcterms:W3CDTF">2025-01-23T14:04:44Z</dcterms:modified>
  <dc:language>es-CO</dc:language>
</cp:coreProperties>
</file>